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30"/>
  </p:notesMasterIdLst>
  <p:sldIdLst>
    <p:sldId id="256" r:id="rId2"/>
    <p:sldId id="257" r:id="rId3"/>
    <p:sldId id="292" r:id="rId4"/>
    <p:sldId id="293" r:id="rId5"/>
    <p:sldId id="294" r:id="rId6"/>
    <p:sldId id="304" r:id="rId7"/>
    <p:sldId id="305" r:id="rId8"/>
    <p:sldId id="306" r:id="rId9"/>
    <p:sldId id="307" r:id="rId10"/>
    <p:sldId id="303" r:id="rId11"/>
    <p:sldId id="315" r:id="rId12"/>
    <p:sldId id="308" r:id="rId13"/>
    <p:sldId id="309" r:id="rId14"/>
    <p:sldId id="316" r:id="rId15"/>
    <p:sldId id="323" r:id="rId16"/>
    <p:sldId id="313" r:id="rId17"/>
    <p:sldId id="314" r:id="rId18"/>
    <p:sldId id="310" r:id="rId19"/>
    <p:sldId id="311" r:id="rId20"/>
    <p:sldId id="312" r:id="rId21"/>
    <p:sldId id="317" r:id="rId22"/>
    <p:sldId id="318" r:id="rId23"/>
    <p:sldId id="319" r:id="rId24"/>
    <p:sldId id="320" r:id="rId25"/>
    <p:sldId id="321" r:id="rId26"/>
    <p:sldId id="322" r:id="rId27"/>
    <p:sldId id="324" r:id="rId28"/>
    <p:sldId id="326" r:id="rId29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432BCB1-9745-4496-8FFF-D7F97CEB28B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87" y="233"/>
              <a:ext cx="1861" cy="3632"/>
              <a:chOff x="3005" y="771"/>
              <a:chExt cx="1861" cy="3632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0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8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59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69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37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87" y="1320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4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6" y="115"/>
              <a:ext cx="356" cy="608"/>
              <a:chOff x="1734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5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4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8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302"/>
              <a:ext cx="500" cy="500"/>
              <a:chOff x="1727" y="873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4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902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5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58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8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2769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2769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44A08-8964-410D-969B-4598F72CD4A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795B0-ED07-4C63-8F1E-5AC4E3CD559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B8685-915F-4EDF-94AB-7E9B0C1D207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00536-AF85-4E78-BDA8-4B1A239ED4F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2CA10-F5A3-4E61-BF1C-C2FD03B44C5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39720-2946-4C80-B838-C59104AA7FA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2CC9D-0CC5-4D36-A106-53D6B23FEC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9BCC3-5013-4D30-9E5B-A7CBB9772DD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48F16-FAF7-48B8-AA95-048930DE2DF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CE732-BA9D-45CD-84A1-24D66B07EA9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49629-ECE1-4799-B422-8063E05DB17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662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662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663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663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  <p:sp>
          <p:nvSpPr>
            <p:cNvPr id="2663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663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663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663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663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663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664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664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664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85" y="1723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6644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6645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664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664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664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665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665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665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665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  <p:sp>
          <p:nvSpPr>
            <p:cNvPr id="2665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665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665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666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666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666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666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666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666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666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666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2666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667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667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667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13F2AC7-6103-4817-917C-AE8A1D30761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620713"/>
            <a:ext cx="7272338" cy="2376487"/>
          </a:xfrm>
        </p:spPr>
        <p:txBody>
          <a:bodyPr/>
          <a:lstStyle/>
          <a:p>
            <a:pPr eaLnBrk="1" hangingPunct="1">
              <a:defRPr/>
            </a:pPr>
            <a:r>
              <a:rPr lang="tr-TR" sz="6000" smtClean="0"/>
              <a:t>ÖFKE KONTROL EĞİTİMİ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357563"/>
            <a:ext cx="7345363" cy="2735262"/>
          </a:xfrm>
        </p:spPr>
        <p:txBody>
          <a:bodyPr/>
          <a:lstStyle/>
          <a:p>
            <a:pPr eaLnBrk="1" hangingPunct="1">
              <a:defRPr/>
            </a:pPr>
            <a:endParaRPr lang="tr-TR" sz="2800" dirty="0" smtClean="0"/>
          </a:p>
          <a:p>
            <a:pPr eaLnBrk="1" hangingPunct="1">
              <a:defRPr/>
            </a:pPr>
            <a:r>
              <a:rPr lang="tr-TR" sz="2800" smtClean="0"/>
              <a:t>ERSOY </a:t>
            </a:r>
            <a:r>
              <a:rPr lang="tr-TR" sz="2800" smtClean="0"/>
              <a:t>İLKOKULU</a:t>
            </a:r>
            <a:endParaRPr lang="tr-TR" sz="2800" dirty="0" smtClean="0"/>
          </a:p>
          <a:p>
            <a:pPr eaLnBrk="1" hangingPunct="1">
              <a:defRPr/>
            </a:pPr>
            <a:endParaRPr lang="tr-TR" sz="2800" dirty="0" smtClean="0"/>
          </a:p>
          <a:p>
            <a:pPr algn="r" eaLnBrk="1" hangingPunct="1">
              <a:defRPr/>
            </a:pPr>
            <a:r>
              <a:rPr lang="tr-TR" sz="2000" dirty="0" smtClean="0"/>
              <a:t>REHBERLİK SERVİSİ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42913" y="500063"/>
            <a:ext cx="8243887" cy="1500187"/>
          </a:xfrm>
        </p:spPr>
        <p:txBody>
          <a:bodyPr/>
          <a:lstStyle/>
          <a:p>
            <a:pPr>
              <a:defRPr/>
            </a:pPr>
            <a:r>
              <a:rPr lang="tr-TR" dirty="0" smtClean="0">
                <a:latin typeface="Comic Sans MS" pitchFamily="66" charset="0"/>
                <a:cs typeface="Times New Roman" pitchFamily="18" charset="0"/>
              </a:rPr>
              <a:t>Sizce hiç öfkelenmeyen</a:t>
            </a:r>
            <a:r>
              <a:rPr lang="tr-TR" dirty="0" smtClean="0">
                <a:cs typeface="Times New Roman" pitchFamily="18" charset="0"/>
              </a:rPr>
              <a:t> i</a:t>
            </a:r>
            <a:r>
              <a:rPr lang="tr-TR" dirty="0" smtClean="0">
                <a:latin typeface="Comic Sans MS" pitchFamily="66" charset="0"/>
                <a:cs typeface="Times New Roman" pitchFamily="18" charset="0"/>
              </a:rPr>
              <a:t>nsan var mıdır?</a:t>
            </a:r>
            <a:endParaRPr lang="tr-TR" dirty="0"/>
          </a:p>
        </p:txBody>
      </p:sp>
      <p:pic>
        <p:nvPicPr>
          <p:cNvPr id="12291" name="Picture 4" descr="ofke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928813"/>
            <a:ext cx="3132138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5ba8d0ce053a8b37269471d788c727c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50" y="2500313"/>
            <a:ext cx="3492500" cy="4137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Hayır her insan öfkelenir.</a:t>
            </a:r>
            <a:r>
              <a:rPr lang="tr-TR" dirty="0" smtClean="0">
                <a:solidFill>
                  <a:srgbClr val="FFFF6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tr-TR" dirty="0"/>
          </a:p>
        </p:txBody>
      </p:sp>
      <p:sp>
        <p:nvSpPr>
          <p:cNvPr id="13315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043863" cy="44561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	Öfkeye kapılmak çok do</a:t>
            </a:r>
            <a:r>
              <a:rPr lang="tr-TR" smtClean="0">
                <a:solidFill>
                  <a:srgbClr val="0070C0"/>
                </a:solidFill>
                <a:latin typeface="Comic Sans MS" pitchFamily="66" charset="0"/>
              </a:rPr>
              <a:t>ğ</a:t>
            </a:r>
            <a:r>
              <a:rPr lang="tr-TR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al bir insan davran</a:t>
            </a:r>
            <a:r>
              <a:rPr lang="tr-TR" smtClean="0">
                <a:solidFill>
                  <a:srgbClr val="0070C0"/>
                </a:solidFill>
                <a:latin typeface="Comic Sans MS" pitchFamily="66" charset="0"/>
              </a:rPr>
              <a:t>ışı</a:t>
            </a:r>
            <a:r>
              <a:rPr lang="tr-TR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dır. Her insanın hayatında onu öfkelendiren ki</a:t>
            </a:r>
            <a:r>
              <a:rPr lang="tr-TR" smtClean="0">
                <a:solidFill>
                  <a:srgbClr val="0070C0"/>
                </a:solidFill>
                <a:latin typeface="Comic Sans MS" pitchFamily="66" charset="0"/>
              </a:rPr>
              <a:t>ş</a:t>
            </a:r>
            <a:r>
              <a:rPr lang="tr-TR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iler ve/veya olaylar olabilir. </a:t>
            </a:r>
            <a:endParaRPr lang="tr-TR" smtClean="0">
              <a:solidFill>
                <a:srgbClr val="0070C0"/>
              </a:solidFill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tr-TR" smtClean="0">
              <a:solidFill>
                <a:srgbClr val="0070C0"/>
              </a:solidFill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tr-TR" smtClean="0">
                <a:solidFill>
                  <a:srgbClr val="0070C0"/>
                </a:solidFill>
                <a:cs typeface="Times New Roman" pitchFamily="18" charset="0"/>
              </a:rPr>
              <a:t>     </a:t>
            </a:r>
            <a:r>
              <a:rPr lang="tr-TR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Fakat önemli olan öfkemizi bize zarar vermeden ifade edebilme </a:t>
            </a:r>
            <a:r>
              <a:rPr lang="tr-TR" smtClean="0">
                <a:solidFill>
                  <a:srgbClr val="0070C0"/>
                </a:solidFill>
                <a:latin typeface="Comic Sans MS" pitchFamily="66" charset="0"/>
              </a:rPr>
              <a:t>ş</a:t>
            </a:r>
            <a:r>
              <a:rPr lang="tr-TR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eklimizdir. </a:t>
            </a:r>
          </a:p>
          <a:p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2468562"/>
          </a:xfrm>
        </p:spPr>
        <p:txBody>
          <a:bodyPr/>
          <a:lstStyle/>
          <a:p>
            <a:pPr>
              <a:defRPr/>
            </a:pPr>
            <a:r>
              <a:rPr lang="tr-TR" sz="4000" dirty="0" smtClean="0"/>
              <a:t>ÖFKE </a:t>
            </a:r>
            <a:r>
              <a:rPr lang="tr-TR" sz="4000" u="sng" dirty="0" smtClean="0">
                <a:solidFill>
                  <a:srgbClr val="FF0000"/>
                </a:solidFill>
              </a:rPr>
              <a:t>KONTROL EDİLDİĞİNDE </a:t>
            </a:r>
            <a:r>
              <a:rPr lang="tr-TR" sz="4000" dirty="0" smtClean="0"/>
              <a:t>DİĞER DUYGULAR GİBİ NORMAL VE ZARARSIZ BİR DUYGUDUR.</a:t>
            </a:r>
            <a:endParaRPr lang="tr-TR" sz="4000" dirty="0"/>
          </a:p>
        </p:txBody>
      </p:sp>
      <p:pic>
        <p:nvPicPr>
          <p:cNvPr id="14339" name="3 İçerik Yer Tutucusu" descr="indir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2500313"/>
            <a:ext cx="7085013" cy="4068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AMA ÖFKE KONTROL EDİLEMEDİĞİNDE;</a:t>
            </a:r>
            <a:endParaRPr lang="tr-TR" dirty="0"/>
          </a:p>
        </p:txBody>
      </p:sp>
      <p:pic>
        <p:nvPicPr>
          <p:cNvPr id="15363" name="3 İçerik Yer Tutucusu" descr="120525-şero-g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427163"/>
            <a:ext cx="3786187" cy="5281612"/>
          </a:xfr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143375" y="1357313"/>
            <a:ext cx="4543425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tr-TR" sz="2400" b="1" kern="0" dirty="0">
                <a:latin typeface="+mn-lt"/>
              </a:rPr>
              <a:t>Öfke kontrol   edilemediğinde                                    </a:t>
            </a:r>
            <a:r>
              <a:rPr lang="tr-TR" sz="2400" b="1" kern="0" dirty="0">
                <a:solidFill>
                  <a:srgbClr val="FF9900"/>
                </a:solidFill>
                <a:latin typeface="+mn-lt"/>
              </a:rPr>
              <a:t>yıkıcı,    saldırgan,     tahrip</a:t>
            </a:r>
            <a:r>
              <a:rPr lang="tr-TR" sz="2400" b="1" kern="0" dirty="0">
                <a:latin typeface="+mn-lt"/>
              </a:rPr>
              <a:t>   </a:t>
            </a:r>
            <a:r>
              <a:rPr lang="tr-TR" sz="2400" kern="0" dirty="0">
                <a:latin typeface="+mn-lt"/>
              </a:rPr>
              <a:t>edici    tepkilere  dönüşme   potansiyeline  sahiptir.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tr-TR" sz="24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tr-TR" sz="2400" kern="0" dirty="0">
                <a:latin typeface="+mn-lt"/>
              </a:rPr>
              <a:t>En    az    iki    kişiyi    mutsuz    eder.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tr-TR" sz="3200" b="1" kern="0" dirty="0">
              <a:solidFill>
                <a:srgbClr val="000099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tr-TR" sz="2400" b="1" kern="0" dirty="0">
                <a:latin typeface="+mn-lt"/>
              </a:rPr>
              <a:t>Kavga,   şiddet,   terör    </a:t>
            </a:r>
            <a:r>
              <a:rPr lang="tr-TR" sz="2400" kern="0" dirty="0">
                <a:latin typeface="+mn-lt"/>
              </a:rPr>
              <a:t>ifade edilemeyen  öfke duygularının sonucudur.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tr-TR" sz="32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2182812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 smtClean="0">
                <a:latin typeface="Comic Sans MS" pitchFamily="66" charset="0"/>
                <a:cs typeface="Times New Roman" pitchFamily="18" charset="0"/>
              </a:rPr>
              <a:t>Sizce öfkelenmekle </a:t>
            </a:r>
            <a:r>
              <a:rPr lang="tr-TR" dirty="0" smtClean="0">
                <a:cs typeface="Times New Roman" pitchFamily="18" charset="0"/>
              </a:rPr>
              <a:t/>
            </a:r>
            <a:br>
              <a:rPr lang="tr-TR" dirty="0" smtClean="0">
                <a:cs typeface="Times New Roman" pitchFamily="18" charset="0"/>
              </a:rPr>
            </a:br>
            <a:r>
              <a:rPr lang="tr-TR" dirty="0" smtClean="0">
                <a:cs typeface="Times New Roman" pitchFamily="18" charset="0"/>
              </a:rPr>
              <a:t>  </a:t>
            </a:r>
            <a:r>
              <a:rPr lang="tr-TR" dirty="0" smtClean="0">
                <a:latin typeface="Comic Sans MS" pitchFamily="66" charset="0"/>
                <a:cs typeface="Times New Roman" pitchFamily="18" charset="0"/>
              </a:rPr>
              <a:t>öfkeli tepki vermek aynı </a:t>
            </a:r>
            <a:r>
              <a:rPr lang="tr-TR" dirty="0" smtClean="0">
                <a:latin typeface="Comic Sans MS" pitchFamily="66" charset="0"/>
              </a:rPr>
              <a:t>ş</a:t>
            </a:r>
            <a:r>
              <a:rPr lang="tr-TR" dirty="0" smtClean="0">
                <a:latin typeface="Comic Sans MS" pitchFamily="66" charset="0"/>
                <a:cs typeface="Times New Roman" pitchFamily="18" charset="0"/>
              </a:rPr>
              <a:t>ey midir?</a:t>
            </a:r>
            <a:endParaRPr lang="tr-TR" dirty="0"/>
          </a:p>
        </p:txBody>
      </p:sp>
      <p:sp>
        <p:nvSpPr>
          <p:cNvPr id="16387" name="2 İçerik Yer Tutucusu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384175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tr-TR" sz="2800" smtClean="0">
                <a:solidFill>
                  <a:srgbClr val="00B0F0"/>
                </a:solidFill>
                <a:latin typeface="Comic Sans MS" pitchFamily="66" charset="0"/>
                <a:cs typeface="Times New Roman" pitchFamily="18" charset="0"/>
              </a:rPr>
              <a:t>Hay</a:t>
            </a:r>
            <a:r>
              <a:rPr lang="tr-TR" sz="2800" smtClean="0">
                <a:solidFill>
                  <a:srgbClr val="00B0F0"/>
                </a:solidFill>
                <a:latin typeface="Comic Sans MS" pitchFamily="66" charset="0"/>
              </a:rPr>
              <a:t>ı</a:t>
            </a:r>
            <a:r>
              <a:rPr lang="tr-TR" sz="2800" smtClean="0">
                <a:solidFill>
                  <a:srgbClr val="00B0F0"/>
                </a:solidFill>
                <a:latin typeface="Comic Sans MS" pitchFamily="66" charset="0"/>
                <a:cs typeface="Times New Roman" pitchFamily="18" charset="0"/>
              </a:rPr>
              <a:t>r. Ayn</a:t>
            </a:r>
            <a:r>
              <a:rPr lang="tr-TR" sz="2800" smtClean="0">
                <a:solidFill>
                  <a:srgbClr val="00B0F0"/>
                </a:solidFill>
                <a:latin typeface="Comic Sans MS" pitchFamily="66" charset="0"/>
              </a:rPr>
              <a:t>ı</a:t>
            </a:r>
            <a:r>
              <a:rPr lang="tr-TR" sz="2800" smtClean="0">
                <a:solidFill>
                  <a:srgbClr val="00B0F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tr-TR" sz="2800" smtClean="0">
                <a:solidFill>
                  <a:srgbClr val="00B0F0"/>
                </a:solidFill>
                <a:latin typeface="Comic Sans MS" pitchFamily="66" charset="0"/>
              </a:rPr>
              <a:t>ş</a:t>
            </a:r>
            <a:r>
              <a:rPr lang="tr-TR" sz="2800" smtClean="0">
                <a:solidFill>
                  <a:srgbClr val="00B0F0"/>
                </a:solidFill>
                <a:latin typeface="Comic Sans MS" pitchFamily="66" charset="0"/>
                <a:cs typeface="Times New Roman" pitchFamily="18" charset="0"/>
              </a:rPr>
              <a:t>ey de</a:t>
            </a:r>
            <a:r>
              <a:rPr lang="tr-TR" sz="2800" smtClean="0">
                <a:solidFill>
                  <a:srgbClr val="00B0F0"/>
                </a:solidFill>
                <a:latin typeface="Comic Sans MS" pitchFamily="66" charset="0"/>
              </a:rPr>
              <a:t>ğ</a:t>
            </a:r>
            <a:r>
              <a:rPr lang="tr-TR" sz="2800" smtClean="0">
                <a:solidFill>
                  <a:srgbClr val="00B0F0"/>
                </a:solidFill>
                <a:latin typeface="Comic Sans MS" pitchFamily="66" charset="0"/>
                <a:cs typeface="Times New Roman" pitchFamily="18" charset="0"/>
              </a:rPr>
              <a:t>ildir.  Her insan öfkelenebilir. Bu do</a:t>
            </a:r>
            <a:r>
              <a:rPr lang="tr-TR" sz="2800" smtClean="0">
                <a:solidFill>
                  <a:srgbClr val="00B0F0"/>
                </a:solidFill>
                <a:latin typeface="Comic Sans MS" pitchFamily="66" charset="0"/>
              </a:rPr>
              <a:t>ğ</a:t>
            </a:r>
            <a:r>
              <a:rPr lang="tr-TR" sz="2800" smtClean="0">
                <a:solidFill>
                  <a:srgbClr val="00B0F0"/>
                </a:solidFill>
                <a:latin typeface="Comic Sans MS" pitchFamily="66" charset="0"/>
                <a:cs typeface="Times New Roman" pitchFamily="18" charset="0"/>
              </a:rPr>
              <a:t>ald</a:t>
            </a:r>
            <a:r>
              <a:rPr lang="tr-TR" sz="2800" smtClean="0">
                <a:solidFill>
                  <a:srgbClr val="00B0F0"/>
                </a:solidFill>
                <a:latin typeface="Comic Sans MS" pitchFamily="66" charset="0"/>
              </a:rPr>
              <a:t>ı</a:t>
            </a:r>
            <a:r>
              <a:rPr lang="tr-TR" sz="2800" smtClean="0">
                <a:solidFill>
                  <a:srgbClr val="00B0F0"/>
                </a:solidFill>
                <a:latin typeface="Comic Sans MS" pitchFamily="66" charset="0"/>
                <a:cs typeface="Times New Roman" pitchFamily="18" charset="0"/>
              </a:rPr>
              <a:t>r.  Ancak insanlar öfkelendiklerinde farklı şekilde tepki verirler. Önemli olan öfkeliyken veya öfkelendikten sonra ki </a:t>
            </a:r>
            <a:r>
              <a:rPr lang="tr-TR" sz="280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davran</a:t>
            </a:r>
            <a:r>
              <a:rPr lang="tr-TR" sz="2800" smtClean="0">
                <a:solidFill>
                  <a:srgbClr val="FF0000"/>
                </a:solidFill>
                <a:latin typeface="Comic Sans MS" pitchFamily="66" charset="0"/>
              </a:rPr>
              <a:t>ış</a:t>
            </a:r>
            <a:r>
              <a:rPr lang="tr-TR" sz="2800" smtClean="0">
                <a:solidFill>
                  <a:srgbClr val="00B0F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tr-TR" sz="2800" smtClean="0">
                <a:solidFill>
                  <a:srgbClr val="00B0F0"/>
                </a:solidFill>
                <a:latin typeface="Comic Sans MS" pitchFamily="66" charset="0"/>
              </a:rPr>
              <a:t>ş</a:t>
            </a:r>
            <a:r>
              <a:rPr lang="tr-TR" sz="2800" smtClean="0">
                <a:solidFill>
                  <a:srgbClr val="00B0F0"/>
                </a:solidFill>
                <a:latin typeface="Comic Sans MS" pitchFamily="66" charset="0"/>
                <a:cs typeface="Times New Roman" pitchFamily="18" charset="0"/>
              </a:rPr>
              <a:t>eklimizdir. </a:t>
            </a:r>
            <a:endParaRPr lang="tr-TR" sz="2800" smtClean="0">
              <a:solidFill>
                <a:srgbClr val="00B0F0"/>
              </a:solidFill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tr-TR" sz="2800" smtClean="0">
                <a:solidFill>
                  <a:srgbClr val="00B0F0"/>
                </a:solidFill>
                <a:cs typeface="Times New Roman" pitchFamily="18" charset="0"/>
              </a:rPr>
              <a:t>        </a:t>
            </a:r>
            <a:r>
              <a:rPr lang="tr-TR" sz="2800" smtClean="0">
                <a:solidFill>
                  <a:srgbClr val="00B0F0"/>
                </a:solidFill>
                <a:latin typeface="Comic Sans MS" pitchFamily="66" charset="0"/>
                <a:cs typeface="Times New Roman" pitchFamily="18" charset="0"/>
              </a:rPr>
              <a:t>Kimileri, kendilerine ve çevrelerine zarar vermemek için bir süre sakinleşmek için çaba harcarlar. </a:t>
            </a:r>
            <a:endParaRPr lang="tr-TR" sz="2800" smtClean="0">
              <a:solidFill>
                <a:srgbClr val="00B0F0"/>
              </a:solidFill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tr-TR" sz="2800" smtClean="0">
                <a:solidFill>
                  <a:srgbClr val="00B0F0"/>
                </a:solidFill>
                <a:cs typeface="Times New Roman" pitchFamily="18" charset="0"/>
              </a:rPr>
              <a:t>        </a:t>
            </a:r>
            <a:r>
              <a:rPr lang="tr-TR" sz="2800" smtClean="0">
                <a:solidFill>
                  <a:srgbClr val="00B0F0"/>
                </a:solidFill>
                <a:latin typeface="Comic Sans MS" pitchFamily="66" charset="0"/>
                <a:cs typeface="Times New Roman" pitchFamily="18" charset="0"/>
              </a:rPr>
              <a:t>Kimileriyse ani olarak k</a:t>
            </a:r>
            <a:r>
              <a:rPr lang="tr-TR" sz="2800" smtClean="0">
                <a:solidFill>
                  <a:srgbClr val="00B0F0"/>
                </a:solidFill>
                <a:latin typeface="Comic Sans MS" pitchFamily="66" charset="0"/>
              </a:rPr>
              <a:t>ı</a:t>
            </a:r>
            <a:r>
              <a:rPr lang="tr-TR" sz="2800" smtClean="0">
                <a:solidFill>
                  <a:srgbClr val="00B0F0"/>
                </a:solidFill>
                <a:latin typeface="Comic Sans MS" pitchFamily="66" charset="0"/>
                <a:cs typeface="Times New Roman" pitchFamily="18" charset="0"/>
              </a:rPr>
              <a:t>r</a:t>
            </a:r>
            <a:r>
              <a:rPr lang="tr-TR" sz="2800" smtClean="0">
                <a:solidFill>
                  <a:srgbClr val="00B0F0"/>
                </a:solidFill>
                <a:latin typeface="Comic Sans MS" pitchFamily="66" charset="0"/>
              </a:rPr>
              <a:t>ı</a:t>
            </a:r>
            <a:r>
              <a:rPr lang="tr-TR" sz="2800" smtClean="0">
                <a:solidFill>
                  <a:srgbClr val="00B0F0"/>
                </a:solidFill>
                <a:latin typeface="Comic Sans MS" pitchFamily="66" charset="0"/>
                <a:cs typeface="Times New Roman" pitchFamily="18" charset="0"/>
              </a:rPr>
              <a:t>c</a:t>
            </a:r>
            <a:r>
              <a:rPr lang="tr-TR" sz="2800" smtClean="0">
                <a:solidFill>
                  <a:srgbClr val="00B0F0"/>
                </a:solidFill>
                <a:latin typeface="Comic Sans MS" pitchFamily="66" charset="0"/>
              </a:rPr>
              <a:t>ı</a:t>
            </a:r>
            <a:r>
              <a:rPr lang="tr-TR" sz="2800" smtClean="0">
                <a:solidFill>
                  <a:srgbClr val="00B0F0"/>
                </a:solidFill>
                <a:latin typeface="Comic Sans MS" pitchFamily="66" charset="0"/>
                <a:cs typeface="Times New Roman" pitchFamily="18" charset="0"/>
              </a:rPr>
              <a:t> ve sert davran</a:t>
            </a:r>
            <a:r>
              <a:rPr lang="tr-TR" sz="2800" smtClean="0">
                <a:solidFill>
                  <a:srgbClr val="00B0F0"/>
                </a:solidFill>
                <a:latin typeface="Comic Sans MS" pitchFamily="66" charset="0"/>
              </a:rPr>
              <a:t>ış</a:t>
            </a:r>
            <a:r>
              <a:rPr lang="tr-TR" sz="2800" smtClean="0">
                <a:solidFill>
                  <a:srgbClr val="00B0F0"/>
                </a:solidFill>
                <a:latin typeface="Comic Sans MS" pitchFamily="66" charset="0"/>
                <a:cs typeface="Times New Roman" pitchFamily="18" charset="0"/>
              </a:rPr>
              <a:t>larda bulun</a:t>
            </a:r>
            <a:r>
              <a:rPr lang="tr-TR" sz="2800" smtClean="0">
                <a:solidFill>
                  <a:srgbClr val="00B0F0"/>
                </a:solidFill>
                <a:cs typeface="Times New Roman" pitchFamily="18" charset="0"/>
              </a:rPr>
              <a:t>abilir</a:t>
            </a:r>
            <a:r>
              <a:rPr lang="tr-TR" sz="2800" smtClean="0">
                <a:solidFill>
                  <a:srgbClr val="00B0F0"/>
                </a:solidFill>
                <a:latin typeface="Comic Sans MS" pitchFamily="66" charset="0"/>
                <a:cs typeface="Times New Roman" pitchFamily="18" charset="0"/>
              </a:rPr>
              <a:t>l</a:t>
            </a:r>
            <a:r>
              <a:rPr lang="tr-TR" sz="2800" smtClean="0">
                <a:solidFill>
                  <a:srgbClr val="00B0F0"/>
                </a:solidFill>
                <a:cs typeface="Times New Roman" pitchFamily="18" charset="0"/>
              </a:rPr>
              <a:t>e</a:t>
            </a:r>
            <a:r>
              <a:rPr lang="tr-TR" sz="2800" smtClean="0">
                <a:solidFill>
                  <a:srgbClr val="00B0F0"/>
                </a:solidFill>
                <a:latin typeface="Comic Sans MS" pitchFamily="66" charset="0"/>
                <a:cs typeface="Times New Roman" pitchFamily="18" charset="0"/>
              </a:rPr>
              <a:t>r.</a:t>
            </a:r>
          </a:p>
          <a:p>
            <a:endParaRPr lang="tr-TR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pic>
        <p:nvPicPr>
          <p:cNvPr id="17411" name="Picture 2" descr="C:\Users\PC\Desktop\öfke yönetimi\ind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431925"/>
            <a:ext cx="8215312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pic>
        <p:nvPicPr>
          <p:cNvPr id="18435" name="Picture 2" descr="C:\Users\PC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1785938"/>
            <a:ext cx="4143375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pic>
        <p:nvPicPr>
          <p:cNvPr id="19459" name="Picture 2" descr="C:\Users\PC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71625"/>
            <a:ext cx="42862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 smtClean="0"/>
              <a:t>Öfke Yönetimi/Kontrolü Nedir?</a:t>
            </a:r>
            <a:endParaRPr lang="tr-TR" dirty="0"/>
          </a:p>
        </p:txBody>
      </p:sp>
      <p:sp>
        <p:nvSpPr>
          <p:cNvPr id="2048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Öfke yönetimi, kızgınlığın ve öfkenin yol açtığı duygusal ve bedensel tepkileri azaltabilmek ve öfkeyi sağlıklı bir biçimde denetim altına almak ve ifade etmektir.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 smtClean="0"/>
              <a:t>Öfkeyi Nasıl Yönetebiliriz?</a:t>
            </a:r>
            <a:endParaRPr lang="tr-TR" dirty="0"/>
          </a:p>
        </p:txBody>
      </p:sp>
      <p:sp>
        <p:nvSpPr>
          <p:cNvPr id="21507" name="2 İçerik Yer Tutucusu"/>
          <p:cNvSpPr>
            <a:spLocks noGrp="1"/>
          </p:cNvSpPr>
          <p:nvPr>
            <p:ph idx="1"/>
          </p:nvPr>
        </p:nvSpPr>
        <p:spPr>
          <a:xfrm>
            <a:off x="357188" y="1600200"/>
            <a:ext cx="8501062" cy="4456113"/>
          </a:xfrm>
        </p:spPr>
        <p:txBody>
          <a:bodyPr/>
          <a:lstStyle/>
          <a:p>
            <a:r>
              <a:rPr lang="tr-TR" smtClean="0"/>
              <a:t>Kızgınlığa yol açan insanları, olayları yok edemeyiz; onlardan kaçınamayız; onları değiştiremeyiz. Yapabileceğimiz tek şey bu insanlar ya da olaylar karşısında gösterdiğimiz içsel ve dışsal tepkilerimizi kontrol edebilmek, onları yapıcı bir şekilde yönetebilmektir.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476250"/>
            <a:ext cx="8243887" cy="1095375"/>
          </a:xfrm>
        </p:spPr>
        <p:txBody>
          <a:bodyPr/>
          <a:lstStyle/>
          <a:p>
            <a:pPr eaLnBrk="1" hangingPunct="1">
              <a:defRPr/>
            </a:pPr>
            <a:r>
              <a:rPr lang="tr-TR" sz="4800" b="1" dirty="0" smtClean="0"/>
              <a:t>ÖFKE NEDİR?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71625"/>
            <a:ext cx="8785225" cy="4484688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 smtClean="0"/>
              <a:t>Neyi sevip neyi sevmediğimizi, nelerden hoşlanıp nelerden hoşlanmadığımızı ifade eden duygusal ipuçlarından biridir.</a:t>
            </a:r>
          </a:p>
          <a:p>
            <a:pPr eaLnBrk="1" hangingPunct="1">
              <a:defRPr/>
            </a:pPr>
            <a:r>
              <a:rPr lang="tr-TR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Öfke:</a:t>
            </a:r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tr-TR" b="1" i="1" dirty="0" smtClean="0">
                <a:solidFill>
                  <a:srgbClr val="000000"/>
                </a:solidFill>
                <a:latin typeface="Comic Sans MS" pitchFamily="66" charset="0"/>
              </a:rPr>
              <a:t>Bireyin herhangi bir engellenme, adaletsizlik ya da kendi benliğine yönelik bir tehdit hissettiğinde yaşanan duygudur</a:t>
            </a:r>
            <a:endParaRPr lang="tr-TR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tr-TR" dirty="0" smtClean="0"/>
              <a:t> </a:t>
            </a:r>
          </a:p>
        </p:txBody>
      </p:sp>
      <p:pic>
        <p:nvPicPr>
          <p:cNvPr id="4100" name="Picture 4" descr="ÖF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4914900"/>
            <a:ext cx="29527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İletişim becerilerimizi geliştirmek</a:t>
            </a:r>
            <a:endParaRPr lang="tr-TR" dirty="0"/>
          </a:p>
        </p:txBody>
      </p:sp>
      <p:pic>
        <p:nvPicPr>
          <p:cNvPr id="22531" name="3 İçerik Yer Tutucusu" descr="Etkili-İletişim-Becerile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7063" y="1649413"/>
            <a:ext cx="7874000" cy="4764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Empati kurmasını öğrenmeliyiz</a:t>
            </a:r>
            <a:endParaRPr lang="tr-TR" dirty="0"/>
          </a:p>
        </p:txBody>
      </p:sp>
      <p:pic>
        <p:nvPicPr>
          <p:cNvPr id="23555" name="3 İçerik Yer Tutucusu" descr="empati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1600200"/>
            <a:ext cx="7643813" cy="4900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Bazen ortamı değiştirmeliyiz</a:t>
            </a:r>
            <a:endParaRPr lang="tr-TR" dirty="0"/>
          </a:p>
        </p:txBody>
      </p:sp>
      <p:pic>
        <p:nvPicPr>
          <p:cNvPr id="24579" name="3 İçerik Yer Tutucusu" descr="sevmiyorum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25" y="1582738"/>
            <a:ext cx="5072063" cy="471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825625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Düşüncelerimizi değiştirmek yada olaya bakış açımızı değiştirmek</a:t>
            </a:r>
            <a:endParaRPr lang="tr-TR" dirty="0"/>
          </a:p>
        </p:txBody>
      </p:sp>
      <p:pic>
        <p:nvPicPr>
          <p:cNvPr id="25603" name="3 İçerik Yer Tutucusu" descr="images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0313" y="2070100"/>
            <a:ext cx="4357687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Problem çözme becerilerimizi geliştirmeliyiz</a:t>
            </a:r>
            <a:endParaRPr lang="tr-TR" dirty="0"/>
          </a:p>
        </p:txBody>
      </p:sp>
      <p:pic>
        <p:nvPicPr>
          <p:cNvPr id="26627" name="3 İçerik Yer Tutucusu" descr="indir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2143125"/>
            <a:ext cx="3851275" cy="3857625"/>
          </a:xfrm>
        </p:spPr>
      </p:pic>
      <p:pic>
        <p:nvPicPr>
          <p:cNvPr id="26628" name="Picture 2" descr="C:\Users\PC\Desktop\problem-cocuk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2143125"/>
            <a:ext cx="4000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Rahatlama yöntemlerini kullanmayı öğren</a:t>
            </a:r>
            <a:endParaRPr lang="tr-TR" dirty="0"/>
          </a:p>
        </p:txBody>
      </p:sp>
      <p:pic>
        <p:nvPicPr>
          <p:cNvPr id="27651" name="3 İçerik Yer Tutucusu" descr="307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88" y="1357313"/>
            <a:ext cx="2500312" cy="2938462"/>
          </a:xfrm>
        </p:spPr>
      </p:pic>
      <p:pic>
        <p:nvPicPr>
          <p:cNvPr id="27652" name="Picture 2" descr="C:\Users\PC\Desktop\images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4357688"/>
            <a:ext cx="25892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 descr="C:\Users\PC\Desktop\etkilioksur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63" y="2928938"/>
            <a:ext cx="4476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Sosyal ve sportif faaliyetler edinmek</a:t>
            </a:r>
            <a:endParaRPr lang="tr-TR" dirty="0"/>
          </a:p>
        </p:txBody>
      </p:sp>
      <p:pic>
        <p:nvPicPr>
          <p:cNvPr id="28675" name="3 İçerik Yer Tutucusu" descr="images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1714500"/>
            <a:ext cx="3786187" cy="3786188"/>
          </a:xfrm>
        </p:spPr>
      </p:pic>
      <p:pic>
        <p:nvPicPr>
          <p:cNvPr id="28676" name="Picture 2" descr="C:\Users\PC\Desktop\fotolar_12-04-10_00220_608_404_n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8925" y="1357313"/>
            <a:ext cx="50450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PC\Desktop\öfke yönetimi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500188"/>
            <a:ext cx="71882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pic>
        <p:nvPicPr>
          <p:cNvPr id="30723" name="Picture 2" descr="C:\Users\PC\Desktop\öfke yönetimi\mevlanan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571625"/>
            <a:ext cx="80010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2303463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 smtClean="0"/>
              <a:t>İNSANLAR NEDEN ÖFKELENİR?</a:t>
            </a:r>
            <a:r>
              <a:rPr lang="tr-TR" b="1" dirty="0" smtClean="0">
                <a:latin typeface="Arial" charset="0"/>
              </a:rPr>
              <a:t/>
            </a:r>
            <a:br>
              <a:rPr lang="tr-TR" b="1" dirty="0" smtClean="0">
                <a:latin typeface="Arial" charset="0"/>
              </a:rPr>
            </a:br>
            <a:r>
              <a:rPr lang="tr-TR" b="1" dirty="0" smtClean="0">
                <a:latin typeface="Arial" charset="0"/>
              </a:rPr>
              <a:t/>
            </a:r>
            <a:br>
              <a:rPr lang="tr-TR" b="1" dirty="0" smtClean="0">
                <a:latin typeface="Arial" charset="0"/>
              </a:rPr>
            </a:br>
            <a:r>
              <a:rPr lang="tr-TR" sz="2500" dirty="0" smtClean="0">
                <a:latin typeface="Arial" charset="0"/>
              </a:rPr>
              <a:t>Birinin canımıza  zarar vereceğini düşündüğümüz zaman,</a:t>
            </a:r>
            <a:endParaRPr lang="tr-TR" dirty="0" smtClean="0">
              <a:latin typeface="Arial" charset="0"/>
            </a:endParaRPr>
          </a:p>
        </p:txBody>
      </p:sp>
      <p:pic>
        <p:nvPicPr>
          <p:cNvPr id="5123" name="4 İçerik Yer Tutucusu" descr="asla-teslim-ol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1625" y="2714625"/>
            <a:ext cx="5643563" cy="4000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tr-TR" sz="2500" smtClean="0">
                <a:effectLst/>
              </a:rPr>
              <a:t>Hayal kırıklığına uğradığımız zaman</a:t>
            </a:r>
          </a:p>
        </p:txBody>
      </p:sp>
      <p:pic>
        <p:nvPicPr>
          <p:cNvPr id="6147" name="4 İçerik Yer Tutucusu" descr="hayal-kırıklığı_54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1643063"/>
            <a:ext cx="7143750" cy="4857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42913" y="103188"/>
            <a:ext cx="8243887" cy="1381125"/>
          </a:xfrm>
          <a:noFill/>
        </p:spPr>
        <p:txBody>
          <a:bodyPr/>
          <a:lstStyle/>
          <a:p>
            <a:r>
              <a:rPr lang="tr-TR" sz="4000" smtClean="0">
                <a:effectLst/>
                <a:latin typeface="Arial" charset="0"/>
              </a:rPr>
              <a:t/>
            </a:r>
            <a:br>
              <a:rPr lang="tr-TR" sz="4000" smtClean="0">
                <a:effectLst/>
                <a:latin typeface="Arial" charset="0"/>
              </a:rPr>
            </a:br>
            <a:r>
              <a:rPr lang="tr-TR" sz="2500" smtClean="0">
                <a:effectLst/>
              </a:rPr>
              <a:t>Haksızlığa uğradığımızı düşündüğümüz zaman</a:t>
            </a:r>
            <a:r>
              <a:rPr lang="tr-TR" sz="2500" smtClean="0">
                <a:effectLst/>
                <a:latin typeface="Arial" charset="0"/>
              </a:rPr>
              <a:t>,</a:t>
            </a:r>
            <a:r>
              <a:rPr lang="tr-TR" sz="2500" b="1" smtClean="0">
                <a:effectLst/>
              </a:rPr>
              <a:t/>
            </a:r>
            <a:br>
              <a:rPr lang="tr-TR" sz="2500" b="1" smtClean="0">
                <a:effectLst/>
              </a:rPr>
            </a:br>
            <a:endParaRPr lang="tr-TR" sz="2500" b="1" smtClean="0">
              <a:effectLst/>
            </a:endParaRPr>
          </a:p>
        </p:txBody>
      </p:sp>
      <p:pic>
        <p:nvPicPr>
          <p:cNvPr id="7171" name="4 İçerik Yer Tutucusu" descr="haksizl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313" y="1314450"/>
            <a:ext cx="6572250" cy="2971800"/>
          </a:xfrm>
        </p:spPr>
      </p:pic>
      <p:pic>
        <p:nvPicPr>
          <p:cNvPr id="7172" name="Picture 4" descr="C:\Users\PC\Desktop\öfke yönetimi\Haksizliga_ugramak_haksizlik_yapmaktan_iyid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4357688"/>
            <a:ext cx="877728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3540125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İstek ve ihtiyaçlarımız karşılanmadığı ya da karşılanmayacağını düşündüğümüz zamanlarda ortaya çıkar. 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8195" name="3 İçerik Yer Tutucusu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46325" y="3071813"/>
            <a:ext cx="4364038" cy="3571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897062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Kendimizi ifade edemediğimiz zaman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9219" name="3 İçerik Yer Tutucusu" descr="kendimizi-ifade-etmekte-neden-zorlaniyoruz0ade2e9a12de469ff5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9288" y="1643063"/>
            <a:ext cx="7527925" cy="471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2468562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Bize karşı saldırıya geçildiğini düşündüğümüz zaman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10243" name="3 İçerik Yer Tutucusu" descr="saldirma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88" y="1920875"/>
            <a:ext cx="7358062" cy="4500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968500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Stres altında olduğumuz zaman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11267" name="3 İçerik Yer Tutucusu" descr="stres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2428875"/>
            <a:ext cx="3214688" cy="3286125"/>
          </a:xfrm>
        </p:spPr>
      </p:pic>
      <p:pic>
        <p:nvPicPr>
          <p:cNvPr id="11268" name="Picture 2" descr="C:\Users\PC\Desktop\stres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2428875"/>
            <a:ext cx="48228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lonlar">
  <a:themeElements>
    <a:clrScheme name="Balonlar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onla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onlar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onlar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onlar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onlar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onlar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onlar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onlar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onlar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onlar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1908</TotalTime>
  <Words>298</Words>
  <Application>Microsoft Office PowerPoint</Application>
  <PresentationFormat>Ekran Gösterisi (4:3)</PresentationFormat>
  <Paragraphs>43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Balonlar</vt:lpstr>
      <vt:lpstr>ÖFKE KONTROL EĞİTİMİ</vt:lpstr>
      <vt:lpstr>ÖFKE NEDİR?</vt:lpstr>
      <vt:lpstr>İNSANLAR NEDEN ÖFKELENİR?  Birinin canımıza  zarar vereceğini düşündüğümüz zaman,</vt:lpstr>
      <vt:lpstr>Hayal kırıklığına uğradığımız zaman</vt:lpstr>
      <vt:lpstr> Haksızlığa uğradığımızı düşündüğümüz zaman, </vt:lpstr>
      <vt:lpstr>İstek ve ihtiyaçlarımız karşılanmadığı ya da karşılanmayacağını düşündüğümüz zamanlarda ortaya çıkar.  </vt:lpstr>
      <vt:lpstr>Kendimizi ifade edemediğimiz zaman </vt:lpstr>
      <vt:lpstr>Bize karşı saldırıya geçildiğini düşündüğümüz zaman </vt:lpstr>
      <vt:lpstr>Stres altında olduğumuz zaman </vt:lpstr>
      <vt:lpstr>Sizce hiç öfkelenmeyen insan var mıdır?</vt:lpstr>
      <vt:lpstr>Hayır her insan öfkelenir. </vt:lpstr>
      <vt:lpstr>ÖFKE KONTROL EDİLDİĞİNDE DİĞER DUYGULAR GİBİ NORMAL VE ZARARSIZ BİR DUYGUDUR.</vt:lpstr>
      <vt:lpstr>AMA ÖFKE KONTROL EDİLEMEDİĞİNDE;</vt:lpstr>
      <vt:lpstr>Sizce öfkelenmekle    öfkeli tepki vermek aynı şey midir?</vt:lpstr>
      <vt:lpstr>Slayt 15</vt:lpstr>
      <vt:lpstr>Slayt 16</vt:lpstr>
      <vt:lpstr>Slayt 17</vt:lpstr>
      <vt:lpstr>Öfke Yönetimi/Kontrolü Nedir?</vt:lpstr>
      <vt:lpstr>Öfkeyi Nasıl Yönetebiliriz?</vt:lpstr>
      <vt:lpstr>İletişim becerilerimizi geliştirmek</vt:lpstr>
      <vt:lpstr>Empati kurmasını öğrenmeliyiz</vt:lpstr>
      <vt:lpstr>Bazen ortamı değiştirmeliyiz</vt:lpstr>
      <vt:lpstr>Düşüncelerimizi değiştirmek yada olaya bakış açımızı değiştirmek</vt:lpstr>
      <vt:lpstr>Problem çözme becerilerimizi geliştirmeliyiz</vt:lpstr>
      <vt:lpstr>Rahatlama yöntemlerini kullanmayı öğren</vt:lpstr>
      <vt:lpstr>Sosyal ve sportif faaliyetler edinmek</vt:lpstr>
      <vt:lpstr>Slayt 27</vt:lpstr>
      <vt:lpstr>Slayt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pc</dc:creator>
  <cp:lastModifiedBy>exp</cp:lastModifiedBy>
  <cp:revision>131</cp:revision>
  <dcterms:created xsi:type="dcterms:W3CDTF">2009-08-28T07:45:25Z</dcterms:created>
  <dcterms:modified xsi:type="dcterms:W3CDTF">2020-01-02T08:34:17Z</dcterms:modified>
</cp:coreProperties>
</file>