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9" r:id="rId2"/>
    <p:sldId id="290" r:id="rId3"/>
    <p:sldId id="291" r:id="rId4"/>
    <p:sldId id="284" r:id="rId5"/>
    <p:sldId id="256" r:id="rId6"/>
    <p:sldId id="294" r:id="rId7"/>
    <p:sldId id="292" r:id="rId8"/>
    <p:sldId id="304" r:id="rId9"/>
    <p:sldId id="302" r:id="rId10"/>
    <p:sldId id="287" r:id="rId11"/>
    <p:sldId id="275" r:id="rId12"/>
    <p:sldId id="264" r:id="rId13"/>
    <p:sldId id="267" r:id="rId14"/>
    <p:sldId id="269" r:id="rId15"/>
    <p:sldId id="272" r:id="rId16"/>
    <p:sldId id="276" r:id="rId17"/>
    <p:sldId id="305" r:id="rId18"/>
    <p:sldId id="278" r:id="rId19"/>
    <p:sldId id="285" r:id="rId20"/>
    <p:sldId id="279" r:id="rId21"/>
    <p:sldId id="281" r:id="rId22"/>
    <p:sldId id="282" r:id="rId23"/>
    <p:sldId id="303" r:id="rId24"/>
    <p:sldId id="283" r:id="rId25"/>
    <p:sldId id="258" r:id="rId26"/>
    <p:sldId id="273" r:id="rId27"/>
    <p:sldId id="293" r:id="rId28"/>
    <p:sldId id="288" r:id="rId29"/>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9FC"/>
    <a:srgbClr val="CBF1F9"/>
    <a:srgbClr val="C0EFF8"/>
    <a:srgbClr val="A5E8F5"/>
    <a:srgbClr val="CCFFFF"/>
    <a:srgbClr val="FFFF00"/>
    <a:srgbClr val="00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01" autoAdjust="0"/>
    <p:restoredTop sz="94660"/>
  </p:normalViewPr>
  <p:slideViewPr>
    <p:cSldViewPr>
      <p:cViewPr varScale="1">
        <p:scale>
          <a:sx n="103" d="100"/>
          <a:sy n="103"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1EDD569B-AC64-44BB-806C-C944768AAA1D}" type="datetimeFigureOut">
              <a:rPr lang="tr-TR"/>
              <a:pPr>
                <a:defRPr/>
              </a:pPr>
              <a:t>17.10.2017</a:t>
            </a:fld>
            <a:endParaRPr lang="tr-TR"/>
          </a:p>
        </p:txBody>
      </p:sp>
      <p:sp>
        <p:nvSpPr>
          <p:cNvPr id="4" name="3 Altbilgi Yer Tutucusu"/>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pPr>
              <a:defRPr/>
            </a:pPr>
            <a:fld id="{A40FC6E3-5F73-487E-98DB-0BE83E1B9B29}"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tr-TR"/>
          </a:p>
        </p:txBody>
      </p:sp>
      <p:sp>
        <p:nvSpPr>
          <p:cNvPr id="1843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393FA68-EDB2-46E4-A968-ED551087A9F9}" type="datetimeFigureOut">
              <a:rPr lang="tr-TR"/>
              <a:pPr>
                <a:defRPr/>
              </a:pPr>
              <a:t>17.10.2017</a:t>
            </a:fld>
            <a:endParaRPr lang="tr-TR"/>
          </a:p>
        </p:txBody>
      </p:sp>
      <p:sp>
        <p:nvSpPr>
          <p:cNvPr id="31748"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tr-TR"/>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529DB9C-2972-4276-81F7-033358C2312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DD3E7B-0F3F-49A1-853C-293011E084DE}" type="slidenum">
              <a:rPr lang="tr-TR" altLang="tr-TR" smtClean="0"/>
              <a:pPr/>
              <a:t>10</a:t>
            </a:fld>
            <a:endParaRPr lang="tr-TR" altLang="tr-TR"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9448800"/>
            <a:ext cx="2971800" cy="496888"/>
          </a:xfrm>
          <a:prstGeom prst="rect">
            <a:avLst/>
          </a:prstGeom>
          <a:noFill/>
          <a:ln w="9525">
            <a:noFill/>
            <a:miter lim="800000"/>
            <a:headEnd/>
            <a:tailEnd/>
          </a:ln>
        </p:spPr>
        <p:txBody>
          <a:bodyPr anchor="b"/>
          <a:lstStyle/>
          <a:p>
            <a:pPr algn="r"/>
            <a:fld id="{A8E5DCAF-DDC0-41A3-82F1-CA84F1A47154}" type="slidenum">
              <a:rPr lang="tr-TR" altLang="tr-TR" sz="1200"/>
              <a:pPr algn="r"/>
              <a:t>18</a:t>
            </a:fld>
            <a:endParaRPr lang="tr-TR" altLang="tr-TR"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411645D-D34D-40AA-B883-D907F528CCD4}" type="slidenum">
              <a:rPr lang="tr-TR" altLang="tr-TR" smtClean="0"/>
              <a:pPr/>
              <a:t>19</a:t>
            </a:fld>
            <a:endParaRPr lang="tr-TR" altLang="tr-TR"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5ECC103-76CC-4F26-B063-1D2A4B71888C}" type="datetimeFigureOut">
              <a:rPr lang="tr-TR"/>
              <a:pPr>
                <a:defRPr/>
              </a:pPr>
              <a:t>17.10.2017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FDEA641-3DDA-4A5D-A141-90551C3E154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329A67-126E-448B-A8E7-7CEB101F61F0}" type="datetimeFigureOut">
              <a:rPr lang="tr-TR"/>
              <a:pPr>
                <a:defRPr/>
              </a:pPr>
              <a:t>17.10.2017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BBBB083-ECAE-46CF-B5B7-55408C379BD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DFABF8A-97F6-4C34-BEA2-E479E5529F71}" type="datetimeFigureOut">
              <a:rPr lang="tr-TR"/>
              <a:pPr>
                <a:defRPr/>
              </a:pPr>
              <a:t>17.10.2017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FBD08-6774-4B86-9D08-38C5CF298EEA}"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DB32F847-A0CC-4B62-A8E3-AB2226FEDFB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17D6B30-D183-40B5-88BC-A57DE936F098}" type="datetimeFigureOut">
              <a:rPr lang="tr-TR"/>
              <a:pPr>
                <a:defRPr/>
              </a:pPr>
              <a:t>17.10.2017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0CAE2A8-0F57-4E63-83FE-132C3269C19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619438C-502A-4B32-88F6-CB7724C44F34}" type="datetimeFigureOut">
              <a:rPr lang="tr-TR"/>
              <a:pPr>
                <a:defRPr/>
              </a:pPr>
              <a:t>17.10.2017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26397DC-A783-4600-BFD7-AD14834C986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CF9B3C3F-A6FD-4575-BA0F-1478CA502C9B}" type="datetimeFigureOut">
              <a:rPr lang="tr-TR"/>
              <a:pPr>
                <a:defRPr/>
              </a:pPr>
              <a:t>17.10.2017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C9EDB3D-CD63-4504-8C14-6A6B38455BC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28B89CBD-25AB-42C4-B18F-6995E60D2EA1}" type="datetimeFigureOut">
              <a:rPr lang="tr-TR"/>
              <a:pPr>
                <a:defRPr/>
              </a:pPr>
              <a:t>17.10.2017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6E6A5F6-E967-462F-84D4-B1C706A9AEA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B87B072D-87D8-4A7C-A721-1468E4AFA6DA}" type="datetimeFigureOut">
              <a:rPr lang="tr-TR"/>
              <a:pPr>
                <a:defRPr/>
              </a:pPr>
              <a:t>17.10.2017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FAC849E-26B9-439F-BC00-6E222786B08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4901245-B0BE-45A5-A8F7-9363D422C7DD}" type="datetimeFigureOut">
              <a:rPr lang="tr-TR"/>
              <a:pPr>
                <a:defRPr/>
              </a:pPr>
              <a:t>17.10.2017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19686F8-B712-4E81-BD5F-415C55EACF2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EFC594E-1784-4FF2-9F33-495BEEA09BFC}" type="datetimeFigureOut">
              <a:rPr lang="tr-TR"/>
              <a:pPr>
                <a:defRPr/>
              </a:pPr>
              <a:t>17.10.2017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178A709-01C8-455A-9094-47879E0EC20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11193D5-E4F2-460B-AF07-29861A81681F}" type="datetimeFigureOut">
              <a:rPr lang="tr-TR"/>
              <a:pPr>
                <a:defRPr/>
              </a:pPr>
              <a:t>17.10.2017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949D652-9A65-43F7-9620-1F278449F9B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FB0AB5-B013-4D25-9ACA-1E3727DB4CFF}" type="datetimeFigureOut">
              <a:rPr lang="tr-TR"/>
              <a:pPr>
                <a:defRPr/>
              </a:pPr>
              <a:t>17.10.2017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DE2118-0CA3-4D8A-B452-E395AD84207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749300" y="2565400"/>
            <a:ext cx="7772400" cy="1470025"/>
          </a:xfrm>
        </p:spPr>
        <p:txBody>
          <a:bodyPr/>
          <a:lstStyle/>
          <a:p>
            <a:pPr>
              <a:spcAft>
                <a:spcPts val="600"/>
              </a:spcAft>
            </a:pPr>
            <a:r>
              <a:rPr lang="tr-TR" altLang="tr-TR" sz="6000" b="1" smtClean="0">
                <a:solidFill>
                  <a:srgbClr val="FF0000"/>
                </a:solidFill>
                <a:latin typeface="Comic Sans MS" pitchFamily="66" charset="0"/>
              </a:rPr>
              <a:t/>
            </a:r>
            <a:br>
              <a:rPr lang="tr-TR" altLang="tr-TR" sz="6000" b="1" smtClean="0">
                <a:solidFill>
                  <a:srgbClr val="FF0000"/>
                </a:solidFill>
                <a:latin typeface="Comic Sans MS" pitchFamily="66" charset="0"/>
              </a:rPr>
            </a:br>
            <a:r>
              <a:rPr lang="tr-TR" altLang="tr-TR" sz="6000" b="1" smtClean="0">
                <a:solidFill>
                  <a:srgbClr val="FF0000"/>
                </a:solidFill>
                <a:latin typeface="Comic Sans MS" pitchFamily="66" charset="0"/>
              </a:rPr>
              <a:t/>
            </a:r>
            <a:br>
              <a:rPr lang="tr-TR" altLang="tr-TR" sz="6000" b="1" smtClean="0">
                <a:solidFill>
                  <a:srgbClr val="FF0000"/>
                </a:solidFill>
                <a:latin typeface="Comic Sans MS" pitchFamily="66" charset="0"/>
              </a:rPr>
            </a:br>
            <a:r>
              <a:rPr lang="tr-TR" altLang="tr-TR" sz="5400" b="1" smtClean="0">
                <a:solidFill>
                  <a:srgbClr val="FF0000"/>
                </a:solidFill>
                <a:latin typeface="Comic Sans MS" pitchFamily="66" charset="0"/>
              </a:rPr>
              <a:t>BAŞARIYA GİDEN YOLDA </a:t>
            </a:r>
            <a:br>
              <a:rPr lang="tr-TR" altLang="tr-TR" sz="5400" b="1" smtClean="0">
                <a:solidFill>
                  <a:srgbClr val="FF0000"/>
                </a:solidFill>
                <a:latin typeface="Comic Sans MS" pitchFamily="66" charset="0"/>
              </a:rPr>
            </a:br>
            <a:r>
              <a:rPr lang="tr-TR" altLang="tr-TR" sz="5400" b="1" smtClean="0">
                <a:solidFill>
                  <a:srgbClr val="FF0000"/>
                </a:solidFill>
                <a:latin typeface="Comic Sans MS" pitchFamily="66" charset="0"/>
              </a:rPr>
              <a:t/>
            </a:r>
            <a:br>
              <a:rPr lang="tr-TR" altLang="tr-TR" sz="5400" b="1" smtClean="0">
                <a:solidFill>
                  <a:srgbClr val="FF0000"/>
                </a:solidFill>
                <a:latin typeface="Comic Sans MS" pitchFamily="66" charset="0"/>
              </a:rPr>
            </a:br>
            <a:r>
              <a:rPr lang="tr-TR" altLang="tr-TR" sz="5400" b="1" smtClean="0">
                <a:solidFill>
                  <a:srgbClr val="FF0000"/>
                </a:solidFill>
                <a:latin typeface="Comic Sans MS" pitchFamily="66" charset="0"/>
              </a:rPr>
              <a:t>“VERİMLİ ÇALIŞMA”</a:t>
            </a:r>
            <a:endParaRPr lang="tr-TR" altLang="tr-TR" sz="6000" b="1"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0" y="935038"/>
            <a:ext cx="9144000" cy="5518150"/>
          </a:xfrm>
        </p:spPr>
        <p:txBody>
          <a:bodyPr/>
          <a:lstStyle/>
          <a:p>
            <a:pPr eaLnBrk="1" hangingPunct="1"/>
            <a:r>
              <a:rPr lang="tr-TR" altLang="tr-TR" sz="3000" smtClean="0">
                <a:solidFill>
                  <a:srgbClr val="FF0000"/>
                </a:solidFill>
                <a:latin typeface="Comic Sans MS" pitchFamily="66" charset="0"/>
              </a:rPr>
              <a:t>Hedefinizi Belirleyin!</a:t>
            </a:r>
            <a:br>
              <a:rPr lang="tr-TR" altLang="tr-TR" sz="3000" smtClean="0">
                <a:solidFill>
                  <a:srgbClr val="FF0000"/>
                </a:solidFill>
                <a:latin typeface="Comic Sans MS" pitchFamily="66" charset="0"/>
              </a:rPr>
            </a:br>
            <a:r>
              <a:rPr lang="tr-TR" altLang="tr-TR" sz="3000" smtClean="0">
                <a:solidFill>
                  <a:srgbClr val="FF0000"/>
                </a:solidFill>
                <a:latin typeface="Comic Sans MS" pitchFamily="66" charset="0"/>
              </a:rPr>
              <a:t/>
            </a:r>
            <a:br>
              <a:rPr lang="tr-TR" altLang="tr-TR" sz="3000" smtClean="0">
                <a:solidFill>
                  <a:srgbClr val="FF0000"/>
                </a:solidFill>
                <a:latin typeface="Comic Sans MS" pitchFamily="66" charset="0"/>
              </a:rPr>
            </a:br>
            <a:r>
              <a:rPr lang="tr-TR" altLang="tr-TR" sz="3000" smtClean="0">
                <a:solidFill>
                  <a:srgbClr val="FF0000"/>
                </a:solidFill>
                <a:latin typeface="Comic Sans MS" pitchFamily="66" charset="0"/>
              </a:rPr>
              <a:t>Bir şeyin hedef olabilmesi için;</a:t>
            </a:r>
            <a:r>
              <a:rPr lang="tr-TR" altLang="tr-TR" sz="3000" smtClean="0">
                <a:solidFill>
                  <a:srgbClr val="FF6600"/>
                </a:solidFill>
              </a:rPr>
              <a:t/>
            </a:r>
            <a:br>
              <a:rPr lang="tr-TR" altLang="tr-TR" sz="3000" smtClean="0">
                <a:solidFill>
                  <a:srgbClr val="FF6600"/>
                </a:solidFill>
              </a:rPr>
            </a:br>
            <a:r>
              <a:rPr lang="tr-TR" altLang="tr-TR" sz="3000" smtClean="0">
                <a:solidFill>
                  <a:srgbClr val="FF6600"/>
                </a:solidFill>
              </a:rPr>
              <a:t>		</a:t>
            </a:r>
            <a:r>
              <a:rPr lang="tr-TR" altLang="tr-TR" sz="3000" smtClean="0">
                <a:solidFill>
                  <a:srgbClr val="FF0000"/>
                </a:solidFill>
                <a:latin typeface="Comic Sans MS" pitchFamily="66" charset="0"/>
              </a:rPr>
              <a:t>*</a:t>
            </a:r>
            <a:r>
              <a:rPr lang="tr-TR" altLang="tr-TR" sz="3000" smtClean="0">
                <a:solidFill>
                  <a:srgbClr val="FFFF99"/>
                </a:solidFill>
                <a:latin typeface="Comic Sans MS" pitchFamily="66" charset="0"/>
              </a:rPr>
              <a:t> </a:t>
            </a:r>
            <a:r>
              <a:rPr lang="tr-TR" altLang="tr-TR" sz="3000" smtClean="0">
                <a:latin typeface="Comic Sans MS" pitchFamily="66" charset="0"/>
              </a:rPr>
              <a:t>Ulaşılabilir olması,</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t>
            </a:r>
            <a:r>
              <a:rPr lang="tr-TR" altLang="tr-TR" sz="3000" smtClean="0">
                <a:solidFill>
                  <a:srgbClr val="FF0000"/>
                </a:solidFill>
                <a:latin typeface="Comic Sans MS" pitchFamily="66" charset="0"/>
              </a:rPr>
              <a:t>*</a:t>
            </a:r>
            <a:r>
              <a:rPr lang="tr-TR" altLang="tr-TR" sz="3000" smtClean="0">
                <a:solidFill>
                  <a:srgbClr val="FFFF99"/>
                </a:solidFill>
                <a:latin typeface="Comic Sans MS" pitchFamily="66" charset="0"/>
              </a:rPr>
              <a:t> </a:t>
            </a:r>
            <a:r>
              <a:rPr lang="tr-TR" altLang="tr-TR" sz="3000" smtClean="0">
                <a:latin typeface="Comic Sans MS" pitchFamily="66" charset="0"/>
              </a:rPr>
              <a:t>Başka bir insana bağlı olmaması,</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t>
            </a:r>
            <a:r>
              <a:rPr lang="tr-TR" altLang="tr-TR" sz="3000" smtClean="0">
                <a:solidFill>
                  <a:srgbClr val="FF0000"/>
                </a:solidFill>
                <a:latin typeface="Comic Sans MS" pitchFamily="66" charset="0"/>
              </a:rPr>
              <a:t>*</a:t>
            </a:r>
            <a:r>
              <a:rPr lang="tr-TR" altLang="tr-TR" sz="3000" smtClean="0">
                <a:solidFill>
                  <a:srgbClr val="FFFF99"/>
                </a:solidFill>
                <a:latin typeface="Comic Sans MS" pitchFamily="66" charset="0"/>
              </a:rPr>
              <a:t> </a:t>
            </a:r>
            <a:r>
              <a:rPr lang="tr-TR" altLang="tr-TR" sz="3000" smtClean="0">
                <a:latin typeface="Comic Sans MS" pitchFamily="66" charset="0"/>
              </a:rPr>
              <a:t>Somut ve net olması gerekir.</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latin typeface="Comic Sans MS" pitchFamily="66" charset="0"/>
              </a:rPr>
              <a:t>Daha çok çalışmalıyım   </a:t>
            </a:r>
            <a:r>
              <a:rPr lang="tr-TR" altLang="tr-TR" sz="3000" smtClean="0">
                <a:solidFill>
                  <a:srgbClr val="FF0000"/>
                </a:solidFill>
                <a:latin typeface="Comic Sans MS" pitchFamily="66" charset="0"/>
              </a:rPr>
              <a:t>......................... Hedef değildir</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latin typeface="Comic Sans MS" pitchFamily="66" charset="0"/>
              </a:rPr>
              <a:t>Matematik dersinin sayılar konusunu çalışacağım</a:t>
            </a:r>
            <a:r>
              <a:rPr lang="tr-TR" altLang="tr-TR" sz="3000" smtClean="0">
                <a:solidFill>
                  <a:srgbClr val="FF0000"/>
                </a:solidFill>
                <a:latin typeface="Comic Sans MS" pitchFamily="66" charset="0"/>
              </a:rPr>
              <a:t>..... Hedef</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latin typeface="Comic Sans MS" pitchFamily="66" charset="0"/>
              </a:rPr>
              <a:t>Sınav sonucumu 30 puan yükselteceğim</a:t>
            </a:r>
            <a:r>
              <a:rPr lang="tr-TR" altLang="tr-TR" sz="3000" smtClean="0">
                <a:solidFill>
                  <a:srgbClr val="FF0000"/>
                </a:solidFill>
                <a:latin typeface="Comic Sans MS" pitchFamily="66" charset="0"/>
              </a:rPr>
              <a:t>........... Hedef</a:t>
            </a:r>
            <a:r>
              <a:rPr lang="tr-TR" altLang="tr-TR" sz="3000" smtClean="0">
                <a:solidFill>
                  <a:srgbClr val="FF0066"/>
                </a:solidFill>
              </a:rPr>
              <a:t/>
            </a:r>
            <a:br>
              <a:rPr lang="tr-TR" altLang="tr-TR" sz="3000" smtClean="0">
                <a:solidFill>
                  <a:srgbClr val="FF0066"/>
                </a:solidFill>
              </a:rPr>
            </a:br>
            <a:endParaRPr lang="tr-TR" altLang="tr-TR" sz="3000" smtClean="0">
              <a:solidFill>
                <a:srgbClr val="0000FF"/>
              </a:solidFill>
            </a:endParaRPr>
          </a:p>
        </p:txBody>
      </p:sp>
      <p:sp>
        <p:nvSpPr>
          <p:cNvPr id="4" name="Oval 6"/>
          <p:cNvSpPr>
            <a:spLocks noChangeArrowheads="1"/>
          </p:cNvSpPr>
          <p:nvPr/>
        </p:nvSpPr>
        <p:spPr bwMode="auto">
          <a:xfrm rot="-1293425">
            <a:off x="427038" y="225425"/>
            <a:ext cx="1285875" cy="1417638"/>
          </a:xfrm>
          <a:prstGeom prst="ellipse">
            <a:avLst/>
          </a:prstGeom>
          <a:solidFill>
            <a:srgbClr val="FFFF00"/>
          </a:solidFill>
          <a:ln w="9525">
            <a:noFill/>
            <a:round/>
            <a:headEnd/>
            <a:tailEnd/>
          </a:ln>
        </p:spPr>
        <p:txBody>
          <a:bodyPr wrap="none" anchor="ctr"/>
          <a:lstStyle/>
          <a:p>
            <a:pPr algn="ctr"/>
            <a:r>
              <a:rPr lang="tr-TR" altLang="tr-TR" sz="10600" b="1">
                <a:solidFill>
                  <a:srgbClr val="FF0000"/>
                </a:solidFill>
                <a:latin typeface="Comic Sans MS" pitchFamily="66"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8818"/>
                                        </p:tgtEl>
                                        <p:attrNameLst>
                                          <p:attrName>style.visibility</p:attrName>
                                        </p:attrNameLst>
                                      </p:cBhvr>
                                      <p:to>
                                        <p:strVal val="visible"/>
                                      </p:to>
                                    </p:set>
                                    <p:animEffect transition="in" filter="checkerboard(across)">
                                      <p:cBhvr>
                                        <p:cTn id="13" dur="5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dersi_derste_ogren"/>
          <p:cNvPicPr>
            <a:picLocks noChangeAspect="1" noChangeArrowheads="1"/>
          </p:cNvPicPr>
          <p:nvPr/>
        </p:nvPicPr>
        <p:blipFill>
          <a:blip r:embed="rId2"/>
          <a:srcRect/>
          <a:stretch>
            <a:fillRect/>
          </a:stretch>
        </p:blipFill>
        <p:spPr bwMode="auto">
          <a:xfrm>
            <a:off x="0" y="0"/>
            <a:ext cx="9144000" cy="6958013"/>
          </a:xfrm>
          <a:prstGeom prst="rect">
            <a:avLst/>
          </a:prstGeom>
          <a:noFill/>
          <a:ln w="9525">
            <a:noFill/>
            <a:miter lim="800000"/>
            <a:headEnd/>
            <a:tailEnd/>
          </a:ln>
        </p:spPr>
      </p:pic>
      <p:sp>
        <p:nvSpPr>
          <p:cNvPr id="15363" name="Oval 6"/>
          <p:cNvSpPr>
            <a:spLocks noChangeArrowheads="1"/>
          </p:cNvSpPr>
          <p:nvPr/>
        </p:nvSpPr>
        <p:spPr bwMode="auto">
          <a:xfrm rot="-1293425">
            <a:off x="254000" y="206375"/>
            <a:ext cx="1441450" cy="1655763"/>
          </a:xfrm>
          <a:prstGeom prst="ellipse">
            <a:avLst/>
          </a:prstGeom>
          <a:solidFill>
            <a:srgbClr val="FFFF00"/>
          </a:solidFill>
          <a:ln w="9525">
            <a:noFill/>
            <a:round/>
            <a:headEnd/>
            <a:tailEnd/>
          </a:ln>
        </p:spPr>
        <p:txBody>
          <a:bodyPr wrap="none" anchor="ctr"/>
          <a:lstStyle/>
          <a:p>
            <a:pPr algn="ctr"/>
            <a:r>
              <a:rPr lang="tr-TR" altLang="tr-TR" sz="10600" b="1">
                <a:solidFill>
                  <a:srgbClr val="FF0000"/>
                </a:solidFill>
                <a:latin typeface="Comic Sans MS" pitchFamily="66"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checkerboard(across)">
                                      <p:cBhvr>
                                        <p:cTn id="13"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395288" y="2492375"/>
            <a:ext cx="8374062" cy="3671888"/>
          </a:xfrm>
        </p:spPr>
        <p:txBody>
          <a:bodyPr anchor="b"/>
          <a:lstStyle/>
          <a:p>
            <a:pPr eaLnBrk="1" hangingPunct="1"/>
            <a:r>
              <a:rPr lang="tr-TR" altLang="tr-TR" sz="3600" b="1" smtClean="0">
                <a:latin typeface="Comic Sans MS" pitchFamily="66" charset="0"/>
              </a:rPr>
              <a:t>“</a:t>
            </a:r>
            <a:r>
              <a:rPr lang="tr-TR" altLang="tr-TR" sz="4000" b="1" smtClean="0">
                <a:latin typeface="Comic Sans MS" pitchFamily="66" charset="0"/>
              </a:rPr>
              <a:t>Bilgiler taze taze sınava giriyoruz. </a:t>
            </a:r>
            <a:br>
              <a:rPr lang="tr-TR" altLang="tr-TR" sz="4000" b="1" smtClean="0">
                <a:latin typeface="Comic Sans MS" pitchFamily="66" charset="0"/>
              </a:rPr>
            </a:br>
            <a:r>
              <a:rPr lang="tr-TR" altLang="tr-TR" sz="4000" b="1" smtClean="0">
                <a:latin typeface="Comic Sans MS" pitchFamily="66" charset="0"/>
              </a:rPr>
              <a:t/>
            </a:r>
            <a:br>
              <a:rPr lang="tr-TR" altLang="tr-TR" sz="4000" b="1" smtClean="0">
                <a:latin typeface="Comic Sans MS" pitchFamily="66" charset="0"/>
              </a:rPr>
            </a:br>
            <a:r>
              <a:rPr lang="tr-TR" altLang="tr-TR" sz="4000" b="1" smtClean="0">
                <a:latin typeface="Comic Sans MS" pitchFamily="66" charset="0"/>
              </a:rPr>
              <a:t>Peki neden sınav öncesi çalışmak faydalı değil?”</a:t>
            </a:r>
            <a:br>
              <a:rPr lang="tr-TR" altLang="tr-TR" sz="4000" b="1" smtClean="0">
                <a:latin typeface="Comic Sans MS" pitchFamily="66" charset="0"/>
              </a:rPr>
            </a:br>
            <a:r>
              <a:rPr lang="tr-TR" altLang="tr-TR" sz="4000" smtClean="0"/>
              <a:t/>
            </a:r>
            <a:br>
              <a:rPr lang="tr-TR" altLang="tr-TR" sz="4000" smtClean="0"/>
            </a:br>
            <a:endParaRPr lang="tr-TR" altLang="tr-TR" sz="4000" smtClean="0"/>
          </a:p>
        </p:txBody>
      </p:sp>
      <p:sp>
        <p:nvSpPr>
          <p:cNvPr id="16386" name="Oval 3"/>
          <p:cNvSpPr>
            <a:spLocks noChangeArrowheads="1"/>
          </p:cNvSpPr>
          <p:nvPr/>
        </p:nvSpPr>
        <p:spPr bwMode="auto">
          <a:xfrm rot="-1201928">
            <a:off x="825500" y="207963"/>
            <a:ext cx="1712913" cy="1555750"/>
          </a:xfrm>
          <a:prstGeom prst="ellipse">
            <a:avLst/>
          </a:prstGeom>
          <a:solidFill>
            <a:srgbClr val="FFFF00"/>
          </a:solidFill>
          <a:ln w="9525">
            <a:noFill/>
            <a:round/>
            <a:headEnd/>
            <a:tailEnd/>
          </a:ln>
        </p:spPr>
        <p:txBody>
          <a:bodyPr wrap="none" anchor="ctr"/>
          <a:lstStyle/>
          <a:p>
            <a:pPr algn="ctr"/>
            <a:r>
              <a:rPr lang="tr-TR" altLang="tr-TR" sz="9600" b="1">
                <a:solidFill>
                  <a:srgbClr val="FF0000"/>
                </a:solidFill>
                <a:latin typeface="Comic Sans MS" pitchFamily="66" charset="0"/>
              </a:rPr>
              <a:t>3</a:t>
            </a:r>
          </a:p>
        </p:txBody>
      </p:sp>
      <p:sp>
        <p:nvSpPr>
          <p:cNvPr id="16387" name="Text Box 4"/>
          <p:cNvSpPr txBox="1">
            <a:spLocks noChangeArrowheads="1"/>
          </p:cNvSpPr>
          <p:nvPr/>
        </p:nvSpPr>
        <p:spPr bwMode="auto">
          <a:xfrm>
            <a:off x="3563938" y="908050"/>
            <a:ext cx="3692525" cy="914400"/>
          </a:xfrm>
          <a:prstGeom prst="rect">
            <a:avLst/>
          </a:prstGeom>
          <a:noFill/>
          <a:ln w="9525">
            <a:noFill/>
            <a:miter lim="800000"/>
            <a:headEnd/>
            <a:tailEnd/>
          </a:ln>
        </p:spPr>
        <p:txBody>
          <a:bodyPr>
            <a:spAutoFit/>
          </a:bodyPr>
          <a:lstStyle/>
          <a:p>
            <a:r>
              <a:rPr lang="tr-TR" altLang="tr-TR" sz="5400" b="1">
                <a:solidFill>
                  <a:srgbClr val="FF0000"/>
                </a:solidFill>
                <a:latin typeface="Comic Sans MS" pitchFamily="66" charset="0"/>
              </a:rPr>
              <a:t>TEKRAR!!!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checkerboard(across)">
                                      <p:cBhvr>
                                        <p:cTn id="13" dur="500"/>
                                        <p:tgtEl>
                                          <p:spTgt spid="163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85"/>
                                        </p:tgtEl>
                                        <p:attrNameLst>
                                          <p:attrName>style.visibility</p:attrName>
                                        </p:attrNameLst>
                                      </p:cBhvr>
                                      <p:to>
                                        <p:strVal val="visible"/>
                                      </p:to>
                                    </p:set>
                                    <p:animEffect transition="in" filter="diamond(in)">
                                      <p:cBhvr>
                                        <p:cTn id="18"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animBg="1"/>
      <p:bldP spid="16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tr-TR" altLang="tr-TR" i="1" smtClean="0">
                <a:solidFill>
                  <a:srgbClr val="3406C8"/>
                </a:solidFill>
                <a:latin typeface="Trebuchet MS" pitchFamily="34" charset="0"/>
              </a:rPr>
              <a:t>Hafızanın işleyişi ve unutma</a:t>
            </a:r>
          </a:p>
        </p:txBody>
      </p:sp>
      <p:sp>
        <p:nvSpPr>
          <p:cNvPr id="15363" name="Line 3"/>
          <p:cNvSpPr>
            <a:spLocks noChangeShapeType="1"/>
          </p:cNvSpPr>
          <p:nvPr/>
        </p:nvSpPr>
        <p:spPr bwMode="auto">
          <a:xfrm>
            <a:off x="2590800" y="2057400"/>
            <a:ext cx="0" cy="3810000"/>
          </a:xfrm>
          <a:prstGeom prst="line">
            <a:avLst/>
          </a:prstGeom>
          <a:noFill/>
          <a:ln w="12700">
            <a:solidFill>
              <a:schemeClr val="tx1"/>
            </a:solidFill>
            <a:round/>
            <a:headEnd type="none" w="sm" len="sm"/>
            <a:tailEnd type="none" w="sm" len="sm"/>
          </a:ln>
        </p:spPr>
        <p:txBody>
          <a:bodyPr wrap="none"/>
          <a:lstStyle/>
          <a:p>
            <a:endParaRPr lang="tr-TR"/>
          </a:p>
        </p:txBody>
      </p:sp>
      <p:sp>
        <p:nvSpPr>
          <p:cNvPr id="15364" name="Line 4"/>
          <p:cNvSpPr>
            <a:spLocks noChangeShapeType="1"/>
          </p:cNvSpPr>
          <p:nvPr/>
        </p:nvSpPr>
        <p:spPr bwMode="auto">
          <a:xfrm>
            <a:off x="2438400" y="5715000"/>
            <a:ext cx="48006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5" name="Line 5"/>
          <p:cNvSpPr>
            <a:spLocks noChangeShapeType="1"/>
          </p:cNvSpPr>
          <p:nvPr/>
        </p:nvSpPr>
        <p:spPr bwMode="auto">
          <a:xfrm flipH="1">
            <a:off x="2438400" y="20574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6" name="Line 6"/>
          <p:cNvSpPr>
            <a:spLocks noChangeShapeType="1"/>
          </p:cNvSpPr>
          <p:nvPr/>
        </p:nvSpPr>
        <p:spPr bwMode="auto">
          <a:xfrm flipH="1">
            <a:off x="2438400" y="5410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7" name="Line 7"/>
          <p:cNvSpPr>
            <a:spLocks noChangeShapeType="1"/>
          </p:cNvSpPr>
          <p:nvPr/>
        </p:nvSpPr>
        <p:spPr bwMode="auto">
          <a:xfrm flipH="1">
            <a:off x="2438400" y="50482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8" name="Line 8"/>
          <p:cNvSpPr>
            <a:spLocks noChangeShapeType="1"/>
          </p:cNvSpPr>
          <p:nvPr/>
        </p:nvSpPr>
        <p:spPr bwMode="auto">
          <a:xfrm flipH="1">
            <a:off x="2438400" y="46672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9" name="Line 9"/>
          <p:cNvSpPr>
            <a:spLocks noChangeShapeType="1"/>
          </p:cNvSpPr>
          <p:nvPr/>
        </p:nvSpPr>
        <p:spPr bwMode="auto">
          <a:xfrm flipH="1">
            <a:off x="2438400" y="42481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70" name="Line 10"/>
          <p:cNvSpPr>
            <a:spLocks noChangeShapeType="1"/>
          </p:cNvSpPr>
          <p:nvPr/>
        </p:nvSpPr>
        <p:spPr bwMode="auto">
          <a:xfrm flipH="1">
            <a:off x="2438400" y="38290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71" name="Line 11"/>
          <p:cNvSpPr>
            <a:spLocks noChangeShapeType="1"/>
          </p:cNvSpPr>
          <p:nvPr/>
        </p:nvSpPr>
        <p:spPr bwMode="auto">
          <a:xfrm flipH="1">
            <a:off x="2438400" y="34290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72" name="Line 12"/>
          <p:cNvSpPr>
            <a:spLocks noChangeShapeType="1"/>
          </p:cNvSpPr>
          <p:nvPr/>
        </p:nvSpPr>
        <p:spPr bwMode="auto">
          <a:xfrm>
            <a:off x="72390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3" name="Line 13"/>
          <p:cNvSpPr>
            <a:spLocks noChangeShapeType="1"/>
          </p:cNvSpPr>
          <p:nvPr/>
        </p:nvSpPr>
        <p:spPr bwMode="auto">
          <a:xfrm>
            <a:off x="54102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4" name="Line 14"/>
          <p:cNvSpPr>
            <a:spLocks noChangeShapeType="1"/>
          </p:cNvSpPr>
          <p:nvPr/>
        </p:nvSpPr>
        <p:spPr bwMode="auto">
          <a:xfrm>
            <a:off x="46482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5" name="Line 15"/>
          <p:cNvSpPr>
            <a:spLocks noChangeShapeType="1"/>
          </p:cNvSpPr>
          <p:nvPr/>
        </p:nvSpPr>
        <p:spPr bwMode="auto">
          <a:xfrm>
            <a:off x="39624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6" name="Text Box 16"/>
          <p:cNvSpPr txBox="1">
            <a:spLocks noChangeArrowheads="1"/>
          </p:cNvSpPr>
          <p:nvPr/>
        </p:nvSpPr>
        <p:spPr bwMode="auto">
          <a:xfrm>
            <a:off x="3657600" y="59436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 gün</a:t>
            </a:r>
          </a:p>
        </p:txBody>
      </p:sp>
      <p:sp>
        <p:nvSpPr>
          <p:cNvPr id="15377" name="Text Box 17"/>
          <p:cNvSpPr txBox="1">
            <a:spLocks noChangeArrowheads="1"/>
          </p:cNvSpPr>
          <p:nvPr/>
        </p:nvSpPr>
        <p:spPr bwMode="auto">
          <a:xfrm>
            <a:off x="4343400" y="59436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 gün</a:t>
            </a:r>
          </a:p>
        </p:txBody>
      </p:sp>
      <p:sp>
        <p:nvSpPr>
          <p:cNvPr id="15378" name="Text Box 18"/>
          <p:cNvSpPr txBox="1">
            <a:spLocks noChangeArrowheads="1"/>
          </p:cNvSpPr>
          <p:nvPr/>
        </p:nvSpPr>
        <p:spPr bwMode="auto">
          <a:xfrm>
            <a:off x="5105400" y="5943600"/>
            <a:ext cx="7620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7 gün</a:t>
            </a:r>
          </a:p>
        </p:txBody>
      </p:sp>
      <p:sp>
        <p:nvSpPr>
          <p:cNvPr id="15379" name="Text Box 19"/>
          <p:cNvSpPr txBox="1">
            <a:spLocks noChangeArrowheads="1"/>
          </p:cNvSpPr>
          <p:nvPr/>
        </p:nvSpPr>
        <p:spPr bwMode="auto">
          <a:xfrm>
            <a:off x="6934200" y="5943600"/>
            <a:ext cx="6858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30 gün</a:t>
            </a:r>
          </a:p>
        </p:txBody>
      </p:sp>
      <p:sp>
        <p:nvSpPr>
          <p:cNvPr id="15380" name="Line 20"/>
          <p:cNvSpPr>
            <a:spLocks noChangeShapeType="1"/>
          </p:cNvSpPr>
          <p:nvPr/>
        </p:nvSpPr>
        <p:spPr bwMode="auto">
          <a:xfrm flipH="1">
            <a:off x="2438400" y="30670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81" name="Line 21"/>
          <p:cNvSpPr>
            <a:spLocks noChangeShapeType="1"/>
          </p:cNvSpPr>
          <p:nvPr/>
        </p:nvSpPr>
        <p:spPr bwMode="auto">
          <a:xfrm flipH="1">
            <a:off x="2438400" y="27051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82" name="Line 22"/>
          <p:cNvSpPr>
            <a:spLocks noChangeShapeType="1"/>
          </p:cNvSpPr>
          <p:nvPr/>
        </p:nvSpPr>
        <p:spPr bwMode="auto">
          <a:xfrm>
            <a:off x="2438400" y="2362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83" name="Text Box 23"/>
          <p:cNvSpPr txBox="1">
            <a:spLocks noChangeArrowheads="1"/>
          </p:cNvSpPr>
          <p:nvPr/>
        </p:nvSpPr>
        <p:spPr bwMode="auto">
          <a:xfrm>
            <a:off x="2057400" y="5562600"/>
            <a:ext cx="4572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0%</a:t>
            </a:r>
          </a:p>
        </p:txBody>
      </p:sp>
      <p:sp>
        <p:nvSpPr>
          <p:cNvPr id="15384" name="Text Box 24"/>
          <p:cNvSpPr txBox="1">
            <a:spLocks noChangeArrowheads="1"/>
          </p:cNvSpPr>
          <p:nvPr/>
        </p:nvSpPr>
        <p:spPr bwMode="auto">
          <a:xfrm>
            <a:off x="1943100" y="5257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10%</a:t>
            </a:r>
          </a:p>
        </p:txBody>
      </p:sp>
      <p:sp>
        <p:nvSpPr>
          <p:cNvPr id="15385" name="Text Box 25"/>
          <p:cNvSpPr txBox="1">
            <a:spLocks noChangeArrowheads="1"/>
          </p:cNvSpPr>
          <p:nvPr/>
        </p:nvSpPr>
        <p:spPr bwMode="auto">
          <a:xfrm>
            <a:off x="1943100" y="49149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20%</a:t>
            </a:r>
          </a:p>
        </p:txBody>
      </p:sp>
      <p:sp>
        <p:nvSpPr>
          <p:cNvPr id="15386" name="Text Box 26"/>
          <p:cNvSpPr txBox="1">
            <a:spLocks noChangeArrowheads="1"/>
          </p:cNvSpPr>
          <p:nvPr/>
        </p:nvSpPr>
        <p:spPr bwMode="auto">
          <a:xfrm>
            <a:off x="1943100" y="45339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30%</a:t>
            </a:r>
          </a:p>
        </p:txBody>
      </p:sp>
      <p:sp>
        <p:nvSpPr>
          <p:cNvPr id="15387" name="Text Box 27"/>
          <p:cNvSpPr txBox="1">
            <a:spLocks noChangeArrowheads="1"/>
          </p:cNvSpPr>
          <p:nvPr/>
        </p:nvSpPr>
        <p:spPr bwMode="auto">
          <a:xfrm>
            <a:off x="1924050" y="4114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40%</a:t>
            </a:r>
          </a:p>
        </p:txBody>
      </p:sp>
      <p:sp>
        <p:nvSpPr>
          <p:cNvPr id="15388" name="Text Box 28"/>
          <p:cNvSpPr txBox="1">
            <a:spLocks noChangeArrowheads="1"/>
          </p:cNvSpPr>
          <p:nvPr/>
        </p:nvSpPr>
        <p:spPr bwMode="auto">
          <a:xfrm>
            <a:off x="1962150" y="367665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50%</a:t>
            </a:r>
          </a:p>
        </p:txBody>
      </p:sp>
      <p:sp>
        <p:nvSpPr>
          <p:cNvPr id="15389" name="Text Box 29"/>
          <p:cNvSpPr txBox="1">
            <a:spLocks noChangeArrowheads="1"/>
          </p:cNvSpPr>
          <p:nvPr/>
        </p:nvSpPr>
        <p:spPr bwMode="auto">
          <a:xfrm>
            <a:off x="1962150" y="33147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60%</a:t>
            </a:r>
          </a:p>
        </p:txBody>
      </p:sp>
      <p:sp>
        <p:nvSpPr>
          <p:cNvPr id="15390" name="Text Box 30"/>
          <p:cNvSpPr txBox="1">
            <a:spLocks noChangeArrowheads="1"/>
          </p:cNvSpPr>
          <p:nvPr/>
        </p:nvSpPr>
        <p:spPr bwMode="auto">
          <a:xfrm>
            <a:off x="1981200" y="28956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70%</a:t>
            </a:r>
          </a:p>
        </p:txBody>
      </p:sp>
      <p:sp>
        <p:nvSpPr>
          <p:cNvPr id="15391" name="Text Box 31"/>
          <p:cNvSpPr txBox="1">
            <a:spLocks noChangeArrowheads="1"/>
          </p:cNvSpPr>
          <p:nvPr/>
        </p:nvSpPr>
        <p:spPr bwMode="auto">
          <a:xfrm>
            <a:off x="1962150" y="257175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80%</a:t>
            </a:r>
          </a:p>
        </p:txBody>
      </p:sp>
      <p:sp>
        <p:nvSpPr>
          <p:cNvPr id="15392" name="Text Box 32"/>
          <p:cNvSpPr txBox="1">
            <a:spLocks noChangeArrowheads="1"/>
          </p:cNvSpPr>
          <p:nvPr/>
        </p:nvSpPr>
        <p:spPr bwMode="auto">
          <a:xfrm>
            <a:off x="1981200" y="22479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90%</a:t>
            </a:r>
          </a:p>
        </p:txBody>
      </p:sp>
      <p:sp>
        <p:nvSpPr>
          <p:cNvPr id="15393" name="Text Box 33"/>
          <p:cNvSpPr txBox="1">
            <a:spLocks noChangeArrowheads="1"/>
          </p:cNvSpPr>
          <p:nvPr/>
        </p:nvSpPr>
        <p:spPr bwMode="auto">
          <a:xfrm>
            <a:off x="1905000" y="19050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100%</a:t>
            </a:r>
          </a:p>
        </p:txBody>
      </p:sp>
      <p:sp>
        <p:nvSpPr>
          <p:cNvPr id="15394" name="Oval 34"/>
          <p:cNvSpPr>
            <a:spLocks noChangeArrowheads="1"/>
          </p:cNvSpPr>
          <p:nvPr/>
        </p:nvSpPr>
        <p:spPr bwMode="auto">
          <a:xfrm>
            <a:off x="2686050" y="20193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395" name="Line 35"/>
          <p:cNvSpPr>
            <a:spLocks noChangeShapeType="1"/>
          </p:cNvSpPr>
          <p:nvPr/>
        </p:nvSpPr>
        <p:spPr bwMode="auto">
          <a:xfrm>
            <a:off x="2743200" y="2057400"/>
            <a:ext cx="228600" cy="1600200"/>
          </a:xfrm>
          <a:prstGeom prst="line">
            <a:avLst/>
          </a:prstGeom>
          <a:noFill/>
          <a:ln w="12700">
            <a:solidFill>
              <a:srgbClr val="FF3300"/>
            </a:solidFill>
            <a:round/>
            <a:headEnd type="none" w="sm" len="sm"/>
            <a:tailEnd type="none" w="sm" len="sm"/>
          </a:ln>
        </p:spPr>
        <p:txBody>
          <a:bodyPr wrap="none"/>
          <a:lstStyle/>
          <a:p>
            <a:endParaRPr lang="tr-TR"/>
          </a:p>
        </p:txBody>
      </p:sp>
      <p:sp>
        <p:nvSpPr>
          <p:cNvPr id="15396" name="Oval 36"/>
          <p:cNvSpPr>
            <a:spLocks noChangeArrowheads="1"/>
          </p:cNvSpPr>
          <p:nvPr/>
        </p:nvSpPr>
        <p:spPr bwMode="auto">
          <a:xfrm>
            <a:off x="2895600" y="3581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397" name="Line 37"/>
          <p:cNvSpPr>
            <a:spLocks noChangeShapeType="1"/>
          </p:cNvSpPr>
          <p:nvPr/>
        </p:nvSpPr>
        <p:spPr bwMode="auto">
          <a:xfrm>
            <a:off x="2990850" y="3638550"/>
            <a:ext cx="152400" cy="381000"/>
          </a:xfrm>
          <a:prstGeom prst="line">
            <a:avLst/>
          </a:prstGeom>
          <a:noFill/>
          <a:ln w="12700">
            <a:solidFill>
              <a:srgbClr val="FF3300"/>
            </a:solidFill>
            <a:round/>
            <a:headEnd type="none" w="sm" len="sm"/>
            <a:tailEnd type="none" w="sm" len="sm"/>
          </a:ln>
        </p:spPr>
        <p:txBody>
          <a:bodyPr wrap="none"/>
          <a:lstStyle/>
          <a:p>
            <a:endParaRPr lang="tr-TR"/>
          </a:p>
        </p:txBody>
      </p:sp>
      <p:sp>
        <p:nvSpPr>
          <p:cNvPr id="15398" name="Oval 38"/>
          <p:cNvSpPr>
            <a:spLocks noChangeArrowheads="1"/>
          </p:cNvSpPr>
          <p:nvPr/>
        </p:nvSpPr>
        <p:spPr bwMode="auto">
          <a:xfrm>
            <a:off x="3048000" y="3962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399" name="Line 39"/>
          <p:cNvSpPr>
            <a:spLocks noChangeShapeType="1"/>
          </p:cNvSpPr>
          <p:nvPr/>
        </p:nvSpPr>
        <p:spPr bwMode="auto">
          <a:xfrm>
            <a:off x="3143250" y="4019550"/>
            <a:ext cx="285750" cy="476250"/>
          </a:xfrm>
          <a:prstGeom prst="line">
            <a:avLst/>
          </a:prstGeom>
          <a:noFill/>
          <a:ln w="12700">
            <a:solidFill>
              <a:srgbClr val="FF3300"/>
            </a:solidFill>
            <a:round/>
            <a:headEnd type="none" w="sm" len="sm"/>
            <a:tailEnd type="none" w="sm" len="sm"/>
          </a:ln>
        </p:spPr>
        <p:txBody>
          <a:bodyPr wrap="none"/>
          <a:lstStyle/>
          <a:p>
            <a:endParaRPr lang="tr-TR"/>
          </a:p>
        </p:txBody>
      </p:sp>
      <p:sp>
        <p:nvSpPr>
          <p:cNvPr id="15400" name="Oval 40"/>
          <p:cNvSpPr>
            <a:spLocks noChangeArrowheads="1"/>
          </p:cNvSpPr>
          <p:nvPr/>
        </p:nvSpPr>
        <p:spPr bwMode="auto">
          <a:xfrm>
            <a:off x="3352800" y="44196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401" name="Line 41"/>
          <p:cNvSpPr>
            <a:spLocks noChangeShapeType="1"/>
          </p:cNvSpPr>
          <p:nvPr/>
        </p:nvSpPr>
        <p:spPr bwMode="auto">
          <a:xfrm>
            <a:off x="3429000" y="4495800"/>
            <a:ext cx="381000" cy="152400"/>
          </a:xfrm>
          <a:prstGeom prst="line">
            <a:avLst/>
          </a:prstGeom>
          <a:noFill/>
          <a:ln w="12700">
            <a:solidFill>
              <a:srgbClr val="FF3300"/>
            </a:solidFill>
            <a:round/>
            <a:headEnd type="none" w="sm" len="sm"/>
            <a:tailEnd type="none" w="sm" len="sm"/>
          </a:ln>
        </p:spPr>
        <p:txBody>
          <a:bodyPr wrap="none"/>
          <a:lstStyle/>
          <a:p>
            <a:endParaRPr lang="tr-TR"/>
          </a:p>
        </p:txBody>
      </p:sp>
      <p:sp>
        <p:nvSpPr>
          <p:cNvPr id="15402" name="Line 42"/>
          <p:cNvSpPr>
            <a:spLocks noChangeShapeType="1"/>
          </p:cNvSpPr>
          <p:nvPr/>
        </p:nvSpPr>
        <p:spPr bwMode="auto">
          <a:xfrm>
            <a:off x="3810000" y="4648200"/>
            <a:ext cx="3429000" cy="533400"/>
          </a:xfrm>
          <a:prstGeom prst="line">
            <a:avLst/>
          </a:prstGeom>
          <a:noFill/>
          <a:ln w="12700">
            <a:solidFill>
              <a:srgbClr val="FF3300"/>
            </a:solidFill>
            <a:round/>
            <a:headEnd type="none" w="sm" len="sm"/>
            <a:tailEnd type="none" w="sm" len="sm"/>
          </a:ln>
        </p:spPr>
        <p:txBody>
          <a:bodyPr wrap="none"/>
          <a:lstStyle/>
          <a:p>
            <a:endParaRPr lang="tr-TR"/>
          </a:p>
        </p:txBody>
      </p:sp>
      <p:sp>
        <p:nvSpPr>
          <p:cNvPr id="15403" name="Text Box 43"/>
          <p:cNvSpPr txBox="1">
            <a:spLocks noChangeArrowheads="1"/>
          </p:cNvSpPr>
          <p:nvPr/>
        </p:nvSpPr>
        <p:spPr bwMode="auto">
          <a:xfrm>
            <a:off x="3048000" y="3448050"/>
            <a:ext cx="14478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20 dakika</a:t>
            </a:r>
          </a:p>
        </p:txBody>
      </p:sp>
      <p:sp>
        <p:nvSpPr>
          <p:cNvPr id="15404" name="Text Box 44"/>
          <p:cNvSpPr txBox="1">
            <a:spLocks noChangeArrowheads="1"/>
          </p:cNvSpPr>
          <p:nvPr/>
        </p:nvSpPr>
        <p:spPr bwMode="auto">
          <a:xfrm>
            <a:off x="3200400" y="3829050"/>
            <a:ext cx="14478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 saat</a:t>
            </a:r>
          </a:p>
        </p:txBody>
      </p:sp>
      <p:sp>
        <p:nvSpPr>
          <p:cNvPr id="15405" name="Text Box 45"/>
          <p:cNvSpPr txBox="1">
            <a:spLocks noChangeArrowheads="1"/>
          </p:cNvSpPr>
          <p:nvPr/>
        </p:nvSpPr>
        <p:spPr bwMode="auto">
          <a:xfrm>
            <a:off x="3543300" y="4286250"/>
            <a:ext cx="78105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9 saat</a:t>
            </a:r>
          </a:p>
        </p:txBody>
      </p:sp>
      <p:sp>
        <p:nvSpPr>
          <p:cNvPr id="15406" name="AutoShape 46"/>
          <p:cNvSpPr>
            <a:spLocks noChangeArrowheads="1"/>
          </p:cNvSpPr>
          <p:nvPr/>
        </p:nvSpPr>
        <p:spPr bwMode="auto">
          <a:xfrm>
            <a:off x="2438400" y="5867400"/>
            <a:ext cx="304800" cy="304800"/>
          </a:xfrm>
          <a:prstGeom prst="up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p>
            <a:endParaRPr lang="tr-TR" altLang="tr-TR">
              <a:latin typeface="Comic Sans MS" pitchFamily="66" charset="0"/>
            </a:endParaRPr>
          </a:p>
        </p:txBody>
      </p:sp>
      <p:sp>
        <p:nvSpPr>
          <p:cNvPr id="15407" name="Text Box 47"/>
          <p:cNvSpPr txBox="1">
            <a:spLocks noChangeArrowheads="1"/>
          </p:cNvSpPr>
          <p:nvPr/>
        </p:nvSpPr>
        <p:spPr bwMode="auto">
          <a:xfrm>
            <a:off x="1752600" y="6096000"/>
            <a:ext cx="1676400" cy="517525"/>
          </a:xfrm>
          <a:prstGeom prst="rect">
            <a:avLst/>
          </a:prstGeom>
          <a:noFill/>
          <a:ln w="12700">
            <a:noFill/>
            <a:miter lim="800000"/>
            <a:headEnd type="none" w="sm" len="sm"/>
            <a:tailEnd type="none" w="sm" len="sm"/>
          </a:ln>
        </p:spPr>
        <p:txBody>
          <a:bodyPr>
            <a:spAutoFit/>
          </a:bodyPr>
          <a:lstStyle/>
          <a:p>
            <a:pPr algn="ctr">
              <a:spcBef>
                <a:spcPct val="50000"/>
              </a:spcBef>
            </a:pPr>
            <a:r>
              <a:rPr lang="tr-TR" altLang="tr-TR" sz="1400">
                <a:latin typeface="Times New Roman" pitchFamily="18" charset="0"/>
              </a:rPr>
              <a:t>öğrenmenin başladığı nokta</a:t>
            </a:r>
          </a:p>
        </p:txBody>
      </p:sp>
      <p:sp>
        <p:nvSpPr>
          <p:cNvPr id="15408" name="Text Box 48"/>
          <p:cNvSpPr txBox="1">
            <a:spLocks noChangeArrowheads="1"/>
          </p:cNvSpPr>
          <p:nvPr/>
        </p:nvSpPr>
        <p:spPr bwMode="auto">
          <a:xfrm>
            <a:off x="2857500" y="1866900"/>
            <a:ext cx="12192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anında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4294967295"/>
          </p:nvPr>
        </p:nvSpPr>
        <p:spPr>
          <a:xfrm>
            <a:off x="628650" y="3429000"/>
            <a:ext cx="8047038" cy="5030788"/>
          </a:xfrm>
        </p:spPr>
        <p:txBody>
          <a:bodyPr/>
          <a:lstStyle/>
          <a:p>
            <a:pPr marL="365125" indent="-282575" algn="ctr" eaLnBrk="1" hangingPunct="1">
              <a:buFont typeface="Arial" charset="0"/>
              <a:buNone/>
            </a:pPr>
            <a:r>
              <a:rPr lang="tr-TR" altLang="tr-TR" smtClean="0">
                <a:latin typeface="Comic Sans MS" pitchFamily="66" charset="0"/>
              </a:rPr>
              <a:t>	</a:t>
            </a:r>
            <a:r>
              <a:rPr lang="tr-TR" altLang="tr-TR" sz="5400" smtClean="0">
                <a:latin typeface="Comic Sans MS" pitchFamily="66" charset="0"/>
              </a:rPr>
              <a:t>Motivasyonu artırmak için yapılabileceklerden bazıları…</a:t>
            </a:r>
          </a:p>
        </p:txBody>
      </p:sp>
      <p:sp>
        <p:nvSpPr>
          <p:cNvPr id="18435" name="Oval 6"/>
          <p:cNvSpPr>
            <a:spLocks noChangeArrowheads="1"/>
          </p:cNvSpPr>
          <p:nvPr/>
        </p:nvSpPr>
        <p:spPr bwMode="auto">
          <a:xfrm rot="-1284023">
            <a:off x="900113" y="549275"/>
            <a:ext cx="1655762" cy="1800225"/>
          </a:xfrm>
          <a:prstGeom prst="ellipse">
            <a:avLst/>
          </a:prstGeom>
          <a:solidFill>
            <a:srgbClr val="FFFF00"/>
          </a:solidFill>
          <a:ln w="9525">
            <a:noFill/>
            <a:round/>
            <a:headEnd/>
            <a:tailEnd/>
          </a:ln>
        </p:spPr>
        <p:txBody>
          <a:bodyPr wrap="none" anchor="ctr"/>
          <a:lstStyle/>
          <a:p>
            <a:pPr algn="ctr"/>
            <a:r>
              <a:rPr lang="tr-TR" altLang="tr-TR" sz="8800" b="1">
                <a:solidFill>
                  <a:srgbClr val="FF0000"/>
                </a:solidFill>
                <a:latin typeface="Comic Sans MS" pitchFamily="66" charset="0"/>
              </a:rPr>
              <a:t>4</a:t>
            </a:r>
          </a:p>
        </p:txBody>
      </p:sp>
      <p:sp>
        <p:nvSpPr>
          <p:cNvPr id="18436" name="Text Box 7"/>
          <p:cNvSpPr txBox="1">
            <a:spLocks noChangeArrowheads="1"/>
          </p:cNvSpPr>
          <p:nvPr/>
        </p:nvSpPr>
        <p:spPr bwMode="auto">
          <a:xfrm>
            <a:off x="3203575" y="671513"/>
            <a:ext cx="4497388" cy="762000"/>
          </a:xfrm>
          <a:prstGeom prst="rect">
            <a:avLst/>
          </a:prstGeom>
          <a:noFill/>
          <a:ln w="9525">
            <a:noFill/>
            <a:miter lim="800000"/>
            <a:headEnd/>
            <a:tailEnd/>
          </a:ln>
        </p:spPr>
        <p:txBody>
          <a:bodyPr wrap="none">
            <a:spAutoFit/>
          </a:bodyPr>
          <a:lstStyle/>
          <a:p>
            <a:r>
              <a:rPr lang="tr-TR" altLang="tr-TR" sz="4400" b="1">
                <a:solidFill>
                  <a:srgbClr val="FF0000"/>
                </a:solidFill>
                <a:latin typeface="Comic Sans MS" pitchFamily="66" charset="0"/>
              </a:rPr>
              <a:t>MOTİVASYON!!!</a:t>
            </a:r>
          </a:p>
        </p:txBody>
      </p:sp>
      <p:sp>
        <p:nvSpPr>
          <p:cNvPr id="6" name="5 Metin kutusu"/>
          <p:cNvSpPr txBox="1"/>
          <p:nvPr/>
        </p:nvSpPr>
        <p:spPr>
          <a:xfrm>
            <a:off x="1357313" y="2643188"/>
            <a:ext cx="7054850" cy="708025"/>
          </a:xfrm>
          <a:prstGeom prst="rect">
            <a:avLst/>
          </a:prstGeom>
          <a:noFill/>
        </p:spPr>
        <p:txBody>
          <a:bodyPr wrap="none">
            <a:spAutoFit/>
          </a:bodyPr>
          <a:lstStyle/>
          <a:p>
            <a:pPr>
              <a:defRPr/>
            </a:pPr>
            <a:r>
              <a:rPr lang="tr-TR" sz="3600" dirty="0">
                <a:effectLst>
                  <a:outerShdw blurRad="38100" dist="38100" dir="2700000" algn="tl">
                    <a:srgbClr val="C0C0C0"/>
                  </a:outerShdw>
                </a:effectLst>
                <a:latin typeface="Comic Sans MS" pitchFamily="66" charset="0"/>
              </a:rPr>
              <a:t>“</a:t>
            </a:r>
            <a:r>
              <a:rPr lang="tr-TR" sz="4000" b="1" dirty="0">
                <a:effectLst>
                  <a:outerShdw blurRad="38100" dist="38100" dir="2700000" algn="tl">
                    <a:srgbClr val="C0C0C0"/>
                  </a:outerShdw>
                </a:effectLst>
                <a:latin typeface="Comic Sans MS" pitchFamily="66" charset="0"/>
              </a:rPr>
              <a:t>ders çalışmak istemiyorum</a:t>
            </a:r>
            <a:r>
              <a:rPr lang="tr-TR" sz="3600" dirty="0">
                <a:effectLst>
                  <a:outerShdw blurRad="38100" dist="38100" dir="2700000" algn="tl">
                    <a:srgbClr val="C0C0C0"/>
                  </a:outerShdw>
                </a:effectLst>
                <a:latin typeface="Comic Sans MS" pitchFamily="66" charset="0"/>
              </a:rPr>
              <a:t>”</a:t>
            </a:r>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heckerboard(across)">
                                      <p:cBhvr>
                                        <p:cTn id="13" dur="500"/>
                                        <p:tgtEl>
                                          <p:spTgt spid="184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4">
                                            <p:txEl>
                                              <p:pRg st="0" end="0"/>
                                            </p:txEl>
                                          </p:spTgt>
                                        </p:tgtEl>
                                        <p:attrNameLst>
                                          <p:attrName>style.visibility</p:attrName>
                                        </p:attrNameLst>
                                      </p:cBhvr>
                                      <p:to>
                                        <p:strVal val="visible"/>
                                      </p:to>
                                    </p:set>
                                    <p:anim calcmode="lin" valueType="num">
                                      <p:cBhvr additive="base">
                                        <p:cTn id="23"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5" grpId="0" animBg="1"/>
      <p:bldP spid="18436"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a:stretch>
            <a:fillRect/>
          </a:stretch>
        </p:blipFill>
        <p:spPr bwMode="auto">
          <a:xfrm>
            <a:off x="0" y="188913"/>
            <a:ext cx="9144000" cy="1063625"/>
          </a:xfrm>
          <a:prstGeom prst="rect">
            <a:avLst/>
          </a:prstGeom>
          <a:noFill/>
          <a:ln w="9525">
            <a:noFill/>
            <a:miter lim="800000"/>
            <a:headEnd/>
            <a:tailEnd/>
          </a:ln>
        </p:spPr>
      </p:pic>
      <p:pic>
        <p:nvPicPr>
          <p:cNvPr id="19458" name="Picture 5"/>
          <p:cNvPicPr>
            <a:picLocks noChangeAspect="1" noChangeArrowheads="1"/>
          </p:cNvPicPr>
          <p:nvPr/>
        </p:nvPicPr>
        <p:blipFill>
          <a:blip r:embed="rId3"/>
          <a:srcRect/>
          <a:stretch>
            <a:fillRect/>
          </a:stretch>
        </p:blipFill>
        <p:spPr bwMode="auto">
          <a:xfrm>
            <a:off x="4572000" y="1500188"/>
            <a:ext cx="2482850" cy="1878012"/>
          </a:xfrm>
          <a:prstGeom prst="rect">
            <a:avLst/>
          </a:prstGeom>
          <a:noFill/>
          <a:ln w="9525">
            <a:noFill/>
            <a:miter lim="800000"/>
            <a:headEnd/>
            <a:tailEnd/>
          </a:ln>
        </p:spPr>
      </p:pic>
      <p:pic>
        <p:nvPicPr>
          <p:cNvPr id="19459" name="Picture 6"/>
          <p:cNvPicPr>
            <a:picLocks noChangeAspect="1" noChangeArrowheads="1"/>
          </p:cNvPicPr>
          <p:nvPr/>
        </p:nvPicPr>
        <p:blipFill>
          <a:blip r:embed="rId4"/>
          <a:srcRect/>
          <a:stretch>
            <a:fillRect/>
          </a:stretch>
        </p:blipFill>
        <p:spPr bwMode="auto">
          <a:xfrm>
            <a:off x="6905625" y="1500188"/>
            <a:ext cx="2419350" cy="1885950"/>
          </a:xfrm>
          <a:prstGeom prst="rect">
            <a:avLst/>
          </a:prstGeom>
          <a:noFill/>
          <a:ln w="9525">
            <a:noFill/>
            <a:miter lim="800000"/>
            <a:headEnd/>
            <a:tailEnd/>
          </a:ln>
        </p:spPr>
      </p:pic>
      <p:pic>
        <p:nvPicPr>
          <p:cNvPr id="19460" name="Picture 7"/>
          <p:cNvPicPr>
            <a:picLocks noChangeAspect="1" noChangeArrowheads="1"/>
          </p:cNvPicPr>
          <p:nvPr/>
        </p:nvPicPr>
        <p:blipFill>
          <a:blip r:embed="rId5"/>
          <a:srcRect/>
          <a:stretch>
            <a:fillRect/>
          </a:stretch>
        </p:blipFill>
        <p:spPr bwMode="auto">
          <a:xfrm>
            <a:off x="6732588" y="3733800"/>
            <a:ext cx="2411412" cy="2071688"/>
          </a:xfrm>
          <a:prstGeom prst="rect">
            <a:avLst/>
          </a:prstGeom>
          <a:noFill/>
          <a:ln w="9525">
            <a:noFill/>
            <a:miter lim="800000"/>
            <a:headEnd/>
            <a:tailEnd/>
          </a:ln>
        </p:spPr>
      </p:pic>
      <p:pic>
        <p:nvPicPr>
          <p:cNvPr id="19461" name="Picture 8"/>
          <p:cNvPicPr>
            <a:picLocks noChangeAspect="1" noChangeArrowheads="1"/>
          </p:cNvPicPr>
          <p:nvPr/>
        </p:nvPicPr>
        <p:blipFill>
          <a:blip r:embed="rId6"/>
          <a:srcRect/>
          <a:stretch>
            <a:fillRect/>
          </a:stretch>
        </p:blipFill>
        <p:spPr bwMode="auto">
          <a:xfrm>
            <a:off x="0" y="3857625"/>
            <a:ext cx="2373313" cy="2235200"/>
          </a:xfrm>
          <a:prstGeom prst="rect">
            <a:avLst/>
          </a:prstGeom>
          <a:noFill/>
          <a:ln w="9525">
            <a:noFill/>
            <a:miter lim="800000"/>
            <a:headEnd/>
            <a:tailEnd/>
          </a:ln>
        </p:spPr>
      </p:pic>
      <p:pic>
        <p:nvPicPr>
          <p:cNvPr id="19462" name="Picture 9"/>
          <p:cNvPicPr>
            <a:picLocks noChangeAspect="1" noChangeArrowheads="1"/>
          </p:cNvPicPr>
          <p:nvPr/>
        </p:nvPicPr>
        <p:blipFill>
          <a:blip r:embed="rId7"/>
          <a:srcRect/>
          <a:stretch>
            <a:fillRect/>
          </a:stretch>
        </p:blipFill>
        <p:spPr bwMode="auto">
          <a:xfrm>
            <a:off x="4572000" y="3754438"/>
            <a:ext cx="2333625" cy="2122487"/>
          </a:xfrm>
          <a:prstGeom prst="rect">
            <a:avLst/>
          </a:prstGeom>
          <a:noFill/>
          <a:ln w="9525">
            <a:noFill/>
            <a:miter lim="800000"/>
            <a:headEnd/>
            <a:tailEnd/>
          </a:ln>
        </p:spPr>
      </p:pic>
      <p:pic>
        <p:nvPicPr>
          <p:cNvPr id="19463" name="Picture 10"/>
          <p:cNvPicPr>
            <a:picLocks noChangeAspect="1" noChangeArrowheads="1"/>
          </p:cNvPicPr>
          <p:nvPr/>
        </p:nvPicPr>
        <p:blipFill>
          <a:blip r:embed="rId8"/>
          <a:srcRect/>
          <a:stretch>
            <a:fillRect/>
          </a:stretch>
        </p:blipFill>
        <p:spPr bwMode="auto">
          <a:xfrm>
            <a:off x="2373313" y="3714750"/>
            <a:ext cx="2357437" cy="2162175"/>
          </a:xfrm>
          <a:prstGeom prst="rect">
            <a:avLst/>
          </a:prstGeom>
          <a:noFill/>
          <a:ln w="9525">
            <a:noFill/>
            <a:miter lim="800000"/>
            <a:headEnd/>
            <a:tailEnd/>
          </a:ln>
        </p:spPr>
      </p:pic>
      <p:pic>
        <p:nvPicPr>
          <p:cNvPr id="1026" name="Picture 2" descr="C:\Users\EDA\Desktop\Resim1.png"/>
          <p:cNvPicPr>
            <a:picLocks noChangeAspect="1" noChangeArrowheads="1"/>
          </p:cNvPicPr>
          <p:nvPr/>
        </p:nvPicPr>
        <p:blipFill>
          <a:blip r:embed="rId9"/>
          <a:srcRect/>
          <a:stretch>
            <a:fillRect/>
          </a:stretch>
        </p:blipFill>
        <p:spPr bwMode="auto">
          <a:xfrm>
            <a:off x="0" y="1571625"/>
            <a:ext cx="2484438" cy="1860550"/>
          </a:xfrm>
          <a:prstGeom prst="rect">
            <a:avLst/>
          </a:prstGeom>
          <a:noFill/>
          <a:ln w="9525">
            <a:noFill/>
            <a:miter lim="800000"/>
            <a:headEnd/>
            <a:tailEnd/>
          </a:ln>
        </p:spPr>
      </p:pic>
      <p:pic>
        <p:nvPicPr>
          <p:cNvPr id="1027" name="Picture 3" descr="C:\Users\EDA\Desktop\Resim1.png"/>
          <p:cNvPicPr>
            <a:picLocks noChangeAspect="1" noChangeArrowheads="1"/>
          </p:cNvPicPr>
          <p:nvPr/>
        </p:nvPicPr>
        <p:blipFill>
          <a:blip r:embed="rId10"/>
          <a:srcRect/>
          <a:stretch>
            <a:fillRect/>
          </a:stretch>
        </p:blipFill>
        <p:spPr bwMode="auto">
          <a:xfrm>
            <a:off x="2373313" y="1571625"/>
            <a:ext cx="2484437" cy="193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ox(in)">
                                      <p:cBhvr>
                                        <p:cTn id="18" dur="500"/>
                                        <p:tgtEl>
                                          <p:spTgt spid="10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ox(in)">
                                      <p:cBhvr>
                                        <p:cTn id="23" dur="500"/>
                                        <p:tgtEl>
                                          <p:spTgt spid="194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9459"/>
                                        </p:tgtEl>
                                        <p:attrNameLst>
                                          <p:attrName>style.visibility</p:attrName>
                                        </p:attrNameLst>
                                      </p:cBhvr>
                                      <p:to>
                                        <p:strVal val="visible"/>
                                      </p:to>
                                    </p:set>
                                    <p:animEffect transition="in" filter="box(in)">
                                      <p:cBhvr>
                                        <p:cTn id="28" dur="500"/>
                                        <p:tgtEl>
                                          <p:spTgt spid="194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box(in)">
                                      <p:cBhvr>
                                        <p:cTn id="33" dur="500"/>
                                        <p:tgtEl>
                                          <p:spTgt spid="194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box(in)">
                                      <p:cBhvr>
                                        <p:cTn id="38" dur="500"/>
                                        <p:tgtEl>
                                          <p:spTgt spid="194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9462"/>
                                        </p:tgtEl>
                                        <p:attrNameLst>
                                          <p:attrName>style.visibility</p:attrName>
                                        </p:attrNameLst>
                                      </p:cBhvr>
                                      <p:to>
                                        <p:strVal val="visible"/>
                                      </p:to>
                                    </p:set>
                                    <p:animEffect transition="in" filter="box(in)">
                                      <p:cBhvr>
                                        <p:cTn id="43" dur="500"/>
                                        <p:tgtEl>
                                          <p:spTgt spid="19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9460"/>
                                        </p:tgtEl>
                                        <p:attrNameLst>
                                          <p:attrName>style.visibility</p:attrName>
                                        </p:attrNameLst>
                                      </p:cBhvr>
                                      <p:to>
                                        <p:strVal val="visible"/>
                                      </p:to>
                                    </p:set>
                                    <p:animEffect transition="in" filter="box(in)">
                                      <p:cBhvr>
                                        <p:cTn id="48"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2"/>
          <a:srcRect t="10896"/>
          <a:stretch>
            <a:fillRect/>
          </a:stretch>
        </p:blipFill>
        <p:spPr bwMode="auto">
          <a:xfrm>
            <a:off x="0" y="1700213"/>
            <a:ext cx="4848225" cy="3241675"/>
          </a:xfrm>
          <a:prstGeom prst="rect">
            <a:avLst/>
          </a:prstGeom>
          <a:noFill/>
          <a:ln w="9525">
            <a:noFill/>
            <a:miter lim="800000"/>
            <a:headEnd/>
            <a:tailEnd/>
          </a:ln>
        </p:spPr>
      </p:pic>
      <p:sp>
        <p:nvSpPr>
          <p:cNvPr id="20482" name="Text Box 6"/>
          <p:cNvSpPr txBox="1">
            <a:spLocks noChangeArrowheads="1"/>
          </p:cNvSpPr>
          <p:nvPr/>
        </p:nvSpPr>
        <p:spPr bwMode="auto">
          <a:xfrm>
            <a:off x="1366838" y="620713"/>
            <a:ext cx="7777162" cy="457200"/>
          </a:xfrm>
          <a:prstGeom prst="rect">
            <a:avLst/>
          </a:prstGeom>
          <a:noFill/>
          <a:ln w="9525">
            <a:noFill/>
            <a:miter lim="800000"/>
            <a:headEnd/>
            <a:tailEnd/>
          </a:ln>
        </p:spPr>
        <p:txBody>
          <a:bodyPr>
            <a:spAutoFit/>
          </a:bodyPr>
          <a:lstStyle/>
          <a:p>
            <a:r>
              <a:rPr lang="tr-TR" altLang="tr-TR" sz="2400" b="1">
                <a:solidFill>
                  <a:schemeClr val="accent2"/>
                </a:solidFill>
                <a:latin typeface="Comic Sans MS" pitchFamily="66" charset="0"/>
              </a:rPr>
              <a:t>ÇALIŞMA ORTAMI NASIL DÜZENLENMELİ?</a:t>
            </a:r>
          </a:p>
        </p:txBody>
      </p:sp>
      <p:sp>
        <p:nvSpPr>
          <p:cNvPr id="20483" name="Text Box 8"/>
          <p:cNvSpPr txBox="1">
            <a:spLocks noChangeArrowheads="1"/>
          </p:cNvSpPr>
          <p:nvPr/>
        </p:nvSpPr>
        <p:spPr bwMode="auto">
          <a:xfrm>
            <a:off x="4848225" y="1484313"/>
            <a:ext cx="4295775" cy="5170487"/>
          </a:xfrm>
          <a:prstGeom prst="rect">
            <a:avLst/>
          </a:prstGeom>
          <a:noFill/>
          <a:ln w="9525">
            <a:noFill/>
            <a:miter lim="800000"/>
            <a:headEnd/>
            <a:tailEnd/>
          </a:ln>
        </p:spPr>
        <p:txBody>
          <a:bodyPr>
            <a:spAutoFit/>
          </a:bodyPr>
          <a:lstStyle/>
          <a:p>
            <a:pPr>
              <a:buFontTx/>
              <a:buChar char="•"/>
            </a:pPr>
            <a:r>
              <a:rPr lang="tr-TR" altLang="tr-TR" sz="3000"/>
              <a:t>Masa başında çalışın, </a:t>
            </a:r>
          </a:p>
          <a:p>
            <a:r>
              <a:rPr lang="tr-TR" altLang="tr-TR" sz="3000"/>
              <a:t>yatarak çalışmayın!!</a:t>
            </a:r>
          </a:p>
          <a:p>
            <a:pPr>
              <a:buFontTx/>
              <a:buChar char="•"/>
            </a:pPr>
            <a:r>
              <a:rPr lang="tr-TR" altLang="tr-TR" sz="3000"/>
              <a:t>Çalışmanızla ilgili malzemelerinizi önceden hazırlayın.</a:t>
            </a:r>
          </a:p>
          <a:p>
            <a:pPr>
              <a:buFontTx/>
              <a:buChar char="•"/>
            </a:pPr>
            <a:r>
              <a:rPr lang="tr-TR" altLang="tr-TR" sz="3000"/>
              <a:t>Çalışırken cep telefonu, bilgisayar vb. sizi meşgul etmesin!!!</a:t>
            </a:r>
          </a:p>
          <a:p>
            <a:pPr>
              <a:buFontTx/>
              <a:buChar char="•"/>
            </a:pPr>
            <a:r>
              <a:rPr lang="tr-TR" altLang="tr-TR" sz="3000"/>
              <a:t>Sessiz, havadar, düzenli bir ortamda çalışın.</a:t>
            </a:r>
          </a:p>
        </p:txBody>
      </p:sp>
      <p:sp>
        <p:nvSpPr>
          <p:cNvPr id="20484" name="Oval 11"/>
          <p:cNvSpPr>
            <a:spLocks noChangeArrowheads="1"/>
          </p:cNvSpPr>
          <p:nvPr/>
        </p:nvSpPr>
        <p:spPr bwMode="auto">
          <a:xfrm rot="-1113619">
            <a:off x="250825" y="404813"/>
            <a:ext cx="914400" cy="914400"/>
          </a:xfrm>
          <a:prstGeom prst="ellipse">
            <a:avLst/>
          </a:prstGeom>
          <a:solidFill>
            <a:srgbClr val="FFFF00"/>
          </a:solidFill>
          <a:ln w="9525">
            <a:noFill/>
            <a:round/>
            <a:headEnd/>
            <a:tailEnd/>
          </a:ln>
        </p:spPr>
        <p:txBody>
          <a:bodyPr wrap="none" anchor="ctr"/>
          <a:lstStyle/>
          <a:p>
            <a:pPr algn="ctr"/>
            <a:r>
              <a:rPr lang="tr-TR" altLang="tr-TR" sz="4800" b="1">
                <a:solidFill>
                  <a:srgbClr val="FF0000"/>
                </a:solidFill>
                <a:latin typeface="Comic Sans MS" pitchFamily="66"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checkerboard(across)">
                                      <p:cBhvr>
                                        <p:cTn id="13" dur="500"/>
                                        <p:tgtEl>
                                          <p:spTgt spid="204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0481"/>
                                        </p:tgtEl>
                                        <p:attrNameLst>
                                          <p:attrName>style.visibility</p:attrName>
                                        </p:attrNameLst>
                                      </p:cBhvr>
                                      <p:to>
                                        <p:strVal val="visible"/>
                                      </p:to>
                                    </p:set>
                                    <p:animEffect transition="in" filter="blinds(horizontal)">
                                      <p:cBhvr>
                                        <p:cTn id="18" dur="500"/>
                                        <p:tgtEl>
                                          <p:spTgt spid="204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checkerboard(across)">
                                      <p:cBhvr>
                                        <p:cTn id="23"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ise-pdr-2\Desktop\en-iyi-ders-çalışma-pozisyonu_186487.jpg"/>
          <p:cNvPicPr>
            <a:picLocks noChangeAspect="1" noChangeArrowheads="1"/>
          </p:cNvPicPr>
          <p:nvPr/>
        </p:nvPicPr>
        <p:blipFill>
          <a:blip r:embed="rId2"/>
          <a:srcRect/>
          <a:stretch>
            <a:fillRect/>
          </a:stretch>
        </p:blipFill>
        <p:spPr bwMode="auto">
          <a:xfrm>
            <a:off x="214313" y="233363"/>
            <a:ext cx="8715375" cy="6391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bağımlılıklar 1,1"/>
          <p:cNvPicPr>
            <a:picLocks noChangeAspect="1" noChangeArrowheads="1"/>
          </p:cNvPicPr>
          <p:nvPr/>
        </p:nvPicPr>
        <p:blipFill>
          <a:blip r:embed="rId3">
            <a:lum bright="-10000" contrast="40000"/>
          </a:blip>
          <a:srcRect/>
          <a:stretch>
            <a:fillRect/>
          </a:stretch>
        </p:blipFill>
        <p:spPr bwMode="auto">
          <a:xfrm>
            <a:off x="1258888" y="1484313"/>
            <a:ext cx="6911975" cy="5183187"/>
          </a:xfrm>
          <a:prstGeom prst="rect">
            <a:avLst/>
          </a:prstGeom>
          <a:noFill/>
          <a:ln w="9525">
            <a:noFill/>
            <a:miter lim="800000"/>
            <a:headEnd/>
            <a:tailEnd/>
          </a:ln>
        </p:spPr>
      </p:pic>
      <p:sp>
        <p:nvSpPr>
          <p:cNvPr id="22530" name="Oval 3"/>
          <p:cNvSpPr>
            <a:spLocks noChangeArrowheads="1"/>
          </p:cNvSpPr>
          <p:nvPr/>
        </p:nvSpPr>
        <p:spPr bwMode="auto">
          <a:xfrm rot="-1319018">
            <a:off x="395288" y="333375"/>
            <a:ext cx="1368425" cy="1295400"/>
          </a:xfrm>
          <a:prstGeom prst="ellipse">
            <a:avLst/>
          </a:prstGeom>
          <a:solidFill>
            <a:srgbClr val="FFFF00"/>
          </a:solidFill>
          <a:ln w="9525">
            <a:noFill/>
            <a:round/>
            <a:headEnd/>
            <a:tailEnd/>
          </a:ln>
        </p:spPr>
        <p:txBody>
          <a:bodyPr wrap="none" anchor="ctr"/>
          <a:lstStyle/>
          <a:p>
            <a:pPr algn="ctr"/>
            <a:r>
              <a:rPr lang="tr-TR" altLang="tr-TR" sz="6600" b="1">
                <a:solidFill>
                  <a:srgbClr val="FF0000"/>
                </a:solidFill>
                <a:latin typeface="Comic Sans MS" pitchFamily="66" charset="0"/>
              </a:rPr>
              <a:t>7</a:t>
            </a:r>
          </a:p>
        </p:txBody>
      </p:sp>
      <p:sp>
        <p:nvSpPr>
          <p:cNvPr id="22531" name="Text Box 4"/>
          <p:cNvSpPr txBox="1">
            <a:spLocks noChangeArrowheads="1"/>
          </p:cNvSpPr>
          <p:nvPr/>
        </p:nvSpPr>
        <p:spPr bwMode="auto">
          <a:xfrm>
            <a:off x="2319338" y="427038"/>
            <a:ext cx="4756150" cy="641350"/>
          </a:xfrm>
          <a:prstGeom prst="rect">
            <a:avLst/>
          </a:prstGeom>
          <a:noFill/>
          <a:ln w="9525">
            <a:noFill/>
            <a:miter lim="800000"/>
            <a:headEnd/>
            <a:tailEnd/>
          </a:ln>
        </p:spPr>
        <p:txBody>
          <a:bodyPr wrap="none">
            <a:spAutoFit/>
          </a:bodyPr>
          <a:lstStyle/>
          <a:p>
            <a:r>
              <a:rPr lang="tr-TR" altLang="tr-TR" sz="3600" b="1">
                <a:solidFill>
                  <a:srgbClr val="FF0000"/>
                </a:solidFill>
                <a:latin typeface="Comic Sans MS" pitchFamily="66" charset="0"/>
              </a:rPr>
              <a:t>ZAMAN YÖNETİMİ!!!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checkerboard(across)">
                                      <p:cBhvr>
                                        <p:cTn id="13" dur="500"/>
                                        <p:tgtEl>
                                          <p:spTgt spid="225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2529"/>
                                        </p:tgtEl>
                                        <p:attrNameLst>
                                          <p:attrName>style.visibility</p:attrName>
                                        </p:attrNameLst>
                                      </p:cBhvr>
                                      <p:to>
                                        <p:strVal val="visible"/>
                                      </p:to>
                                    </p:set>
                                    <p:animEffect transition="in" filter="blinds(horizontal)">
                                      <p:cBhvr>
                                        <p:cTn id="1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66750" y="2428875"/>
            <a:ext cx="7543800" cy="1143000"/>
          </a:xfrm>
        </p:spPr>
        <p:txBody>
          <a:bodyPr/>
          <a:lstStyle/>
          <a:p>
            <a:pPr eaLnBrk="1" hangingPunct="1">
              <a:defRPr/>
            </a:pPr>
            <a:r>
              <a:rPr lang="tr-TR" dirty="0" smtClean="0">
                <a:solidFill>
                  <a:srgbClr val="FF6600"/>
                </a:solidFill>
              </a:rPr>
              <a:t/>
            </a:r>
            <a:br>
              <a:rPr lang="tr-TR" dirty="0" smtClean="0">
                <a:solidFill>
                  <a:srgbClr val="FF6600"/>
                </a:solidFill>
              </a:rPr>
            </a:br>
            <a:r>
              <a:rPr lang="tr-TR" dirty="0" smtClean="0">
                <a:solidFill>
                  <a:srgbClr val="FF6600"/>
                </a:solidFill>
              </a:rPr>
              <a:t/>
            </a:r>
            <a:br>
              <a:rPr lang="tr-TR" dirty="0" smtClean="0">
                <a:solidFill>
                  <a:srgbClr val="FF6600"/>
                </a:solidFill>
              </a:rPr>
            </a:br>
            <a:r>
              <a:rPr lang="tr-TR" dirty="0" smtClean="0">
                <a:solidFill>
                  <a:srgbClr val="FF6600"/>
                </a:solidFill>
              </a:rPr>
              <a:t/>
            </a:r>
            <a:br>
              <a:rPr lang="tr-TR" dirty="0" smtClean="0">
                <a:solidFill>
                  <a:srgbClr val="FF6600"/>
                </a:solidFill>
              </a:rPr>
            </a:br>
            <a:r>
              <a:rPr lang="tr-TR" sz="2800" b="1" dirty="0" smtClean="0">
                <a:solidFill>
                  <a:schemeClr val="tx2">
                    <a:lumMod val="60000"/>
                    <a:lumOff val="40000"/>
                  </a:schemeClr>
                </a:solidFill>
                <a:latin typeface="Comic Sans MS" pitchFamily="66" charset="0"/>
              </a:rPr>
              <a:t>PROGRAMLI ÇALIŞMANIN      AVANTAJLARI:</a:t>
            </a:r>
            <a:r>
              <a:rPr lang="tr-TR" sz="2800" b="1" dirty="0" smtClean="0">
                <a:solidFill>
                  <a:srgbClr val="FF0000"/>
                </a:solidFill>
                <a:latin typeface="Comic Sans MS" pitchFamily="66" charset="0"/>
              </a:rPr>
              <a:t/>
            </a:r>
            <a:br>
              <a:rPr lang="tr-TR" sz="2800" b="1" dirty="0" smtClean="0">
                <a:solidFill>
                  <a:srgbClr val="FF0000"/>
                </a:solidFill>
                <a:latin typeface="Comic Sans MS" pitchFamily="66" charset="0"/>
              </a:rPr>
            </a:br>
            <a:r>
              <a:rPr lang="tr-TR" sz="2000" dirty="0" smtClean="0">
                <a:solidFill>
                  <a:srgbClr val="FF0000"/>
                </a:solidFill>
                <a:latin typeface="Comic Sans MS" pitchFamily="66" charset="0"/>
              </a:rPr>
              <a:t>* </a:t>
            </a:r>
            <a:r>
              <a:rPr lang="tr-TR" sz="3200" dirty="0" smtClean="0">
                <a:latin typeface="Comic Sans MS" pitchFamily="66" charset="0"/>
              </a:rPr>
              <a:t>Her işe daha rahat zaman ayırmanızı </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Her derse zaman ayırma öğrencide güven oluşturur.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Günü gününe çalışma panik duygusunu azaltır.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solidFill>
                  <a:srgbClr val="FFFF99"/>
                </a:solidFill>
                <a:latin typeface="Comic Sans MS" pitchFamily="66" charset="0"/>
              </a:rPr>
              <a:t> </a:t>
            </a:r>
            <a:r>
              <a:rPr lang="tr-TR" sz="3200" dirty="0" smtClean="0">
                <a:latin typeface="Comic Sans MS" pitchFamily="66" charset="0"/>
              </a:rPr>
              <a:t>Çalışma verimini yükseltir.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Öğrenilecek konuyu uzun zamana yayarak daha kalıcı ve etkili olmasını sağlar.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Bilinçli bir plan yapmanız derse daha kolay motive olmanızı sağlar.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endParaRPr lang="tr-TR" sz="3200" dirty="0" smtClean="0"/>
          </a:p>
        </p:txBody>
      </p:sp>
      <p:sp>
        <p:nvSpPr>
          <p:cNvPr id="4" name="Oval 3"/>
          <p:cNvSpPr>
            <a:spLocks noChangeArrowheads="1"/>
          </p:cNvSpPr>
          <p:nvPr/>
        </p:nvSpPr>
        <p:spPr bwMode="auto">
          <a:xfrm rot="-1319018">
            <a:off x="207963" y="195263"/>
            <a:ext cx="1368425" cy="1295400"/>
          </a:xfrm>
          <a:prstGeom prst="ellipse">
            <a:avLst/>
          </a:prstGeom>
          <a:solidFill>
            <a:srgbClr val="FFFF00"/>
          </a:solidFill>
          <a:ln w="9525">
            <a:noFill/>
            <a:round/>
            <a:headEnd/>
            <a:tailEnd/>
          </a:ln>
        </p:spPr>
        <p:txBody>
          <a:bodyPr wrap="none" anchor="ctr"/>
          <a:lstStyle/>
          <a:p>
            <a:pPr algn="ctr"/>
            <a:r>
              <a:rPr lang="tr-TR" altLang="tr-TR" sz="6600" b="1">
                <a:solidFill>
                  <a:srgbClr val="FF0000"/>
                </a:solidFill>
                <a:latin typeface="Comic Sans MS"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67298"/>
                                        </p:tgtEl>
                                        <p:attrNameLst>
                                          <p:attrName>style.visibility</p:attrName>
                                        </p:attrNameLst>
                                      </p:cBhvr>
                                      <p:to>
                                        <p:strVal val="visible"/>
                                      </p:to>
                                    </p:set>
                                    <p:animEffect transition="in" filter="checkerboard(across)">
                                      <p:cBhvr>
                                        <p:cTn id="13" dur="500"/>
                                        <p:tgtEl>
                                          <p:spTgt spid="5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68313" y="350838"/>
            <a:ext cx="8207375" cy="61563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İçerik Yer Tutucusu"/>
          <p:cNvSpPr>
            <a:spLocks noGrp="1"/>
          </p:cNvSpPr>
          <p:nvPr>
            <p:ph idx="4294967295"/>
          </p:nvPr>
        </p:nvSpPr>
        <p:spPr>
          <a:xfrm>
            <a:off x="468313" y="1393825"/>
            <a:ext cx="8675687" cy="5203825"/>
          </a:xfrm>
        </p:spPr>
        <p:txBody>
          <a:bodyPr/>
          <a:lstStyle/>
          <a:p>
            <a:pPr eaLnBrk="1" hangingPunct="1"/>
            <a:r>
              <a:rPr lang="tr-TR" altLang="tr-TR" sz="2500" smtClean="0">
                <a:latin typeface="Comic Sans MS" pitchFamily="66" charset="0"/>
              </a:rPr>
              <a:t>Sürekli olarak çalışmaktan kaçındığınız ders varsa çalışmaya ondan başlayın!</a:t>
            </a:r>
          </a:p>
          <a:p>
            <a:pPr eaLnBrk="1" hangingPunct="1"/>
            <a:r>
              <a:rPr lang="tr-TR" altLang="tr-TR" sz="2500" smtClean="0">
                <a:latin typeface="Comic Sans MS" pitchFamily="66" charset="0"/>
              </a:rPr>
              <a:t>Dikkat toplama egzersizleri yapın. Ders çalışırken belirli bir ara verme noktasına geldiğiniz zaman, ayağa kalkıp birkaç adım odanızda yürüyün, odanızın camını açıp odanızı havalandırın, gerinin ve birkaç derin nefes alın. Bu egzersizlerden sonra ders çalışmaya hemen dönün!</a:t>
            </a:r>
          </a:p>
          <a:p>
            <a:pPr eaLnBrk="1" hangingPunct="1"/>
            <a:r>
              <a:rPr lang="tr-TR" altLang="tr-TR" sz="2500" smtClean="0">
                <a:latin typeface="Comic Sans MS" pitchFamily="66" charset="0"/>
              </a:rPr>
              <a:t>Varsa derse karşı olumsuz tutumunuzun nedenlerini araştırın ve bu tutumunuzu değiştirmeye çalışın..</a:t>
            </a:r>
          </a:p>
          <a:p>
            <a:pPr eaLnBrk="1" hangingPunct="1"/>
            <a:r>
              <a:rPr lang="tr-TR" altLang="tr-TR" sz="2500" smtClean="0">
                <a:latin typeface="Comic Sans MS" pitchFamily="66" charset="0"/>
              </a:rPr>
              <a:t>Her çalışma öncesi bir konuyu bitirmeyi hedefleyin ve bu hedefe ulaşmaya çalışın</a:t>
            </a:r>
            <a:r>
              <a:rPr lang="tr-TR" altLang="tr-TR" sz="3000" smtClean="0">
                <a:latin typeface="Comic Sans MS" pitchFamily="66" charset="0"/>
              </a:rPr>
              <a:t>.</a:t>
            </a:r>
          </a:p>
          <a:p>
            <a:pPr eaLnBrk="1" hangingPunct="1"/>
            <a:endParaRPr lang="tr-TR" altLang="tr-TR" sz="2400" smtClean="0">
              <a:latin typeface="Comic Sans MS" pitchFamily="66" charset="0"/>
            </a:endParaRPr>
          </a:p>
          <a:p>
            <a:pPr eaLnBrk="1" hangingPunct="1"/>
            <a:endParaRPr lang="tr-TR" altLang="tr-TR" smtClean="0"/>
          </a:p>
        </p:txBody>
      </p:sp>
      <p:sp>
        <p:nvSpPr>
          <p:cNvPr id="22531" name="2 İçerik Yer Tutucusu"/>
          <p:cNvSpPr>
            <a:spLocks/>
          </p:cNvSpPr>
          <p:nvPr/>
        </p:nvSpPr>
        <p:spPr bwMode="auto">
          <a:xfrm>
            <a:off x="468313" y="1628775"/>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endParaRPr lang="tr-TR" altLang="tr-TR" sz="3200">
              <a:latin typeface="Calibri" pitchFamily="34" charset="0"/>
            </a:endParaRPr>
          </a:p>
        </p:txBody>
      </p:sp>
      <p:sp>
        <p:nvSpPr>
          <p:cNvPr id="24579" name="Text Box 4"/>
          <p:cNvSpPr txBox="1">
            <a:spLocks noChangeArrowheads="1"/>
          </p:cNvSpPr>
          <p:nvPr/>
        </p:nvSpPr>
        <p:spPr bwMode="auto">
          <a:xfrm>
            <a:off x="1116013" y="663575"/>
            <a:ext cx="5400675" cy="708025"/>
          </a:xfrm>
          <a:prstGeom prst="rect">
            <a:avLst/>
          </a:prstGeom>
          <a:noFill/>
          <a:ln w="9525">
            <a:noFill/>
            <a:miter lim="800000"/>
            <a:headEnd/>
            <a:tailEnd/>
          </a:ln>
        </p:spPr>
        <p:txBody>
          <a:bodyPr>
            <a:spAutoFit/>
          </a:bodyPr>
          <a:lstStyle/>
          <a:p>
            <a:pPr algn="ctr"/>
            <a:r>
              <a:rPr lang="tr-TR" altLang="tr-TR" sz="4000" b="1">
                <a:solidFill>
                  <a:srgbClr val="FF0000"/>
                </a:solidFill>
                <a:latin typeface="Comic Sans MS" pitchFamily="66" charset="0"/>
              </a:rPr>
              <a:t>BİRKAÇ ÖNERİ!!!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577">
                                            <p:txEl>
                                              <p:pRg st="0" end="0"/>
                                            </p:txEl>
                                          </p:spTgt>
                                        </p:tgtEl>
                                        <p:attrNameLst>
                                          <p:attrName>style.visibility</p:attrName>
                                        </p:attrNameLst>
                                      </p:cBhvr>
                                      <p:to>
                                        <p:strVal val="visible"/>
                                      </p:to>
                                    </p:set>
                                    <p:animEffect transition="in" filter="blinds(horizontal)">
                                      <p:cBhvr>
                                        <p:cTn id="13" dur="500"/>
                                        <p:tgtEl>
                                          <p:spTgt spid="245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577">
                                            <p:txEl>
                                              <p:pRg st="1" end="1"/>
                                            </p:txEl>
                                          </p:spTgt>
                                        </p:tgtEl>
                                        <p:attrNameLst>
                                          <p:attrName>style.visibility</p:attrName>
                                        </p:attrNameLst>
                                      </p:cBhvr>
                                      <p:to>
                                        <p:strVal val="visible"/>
                                      </p:to>
                                    </p:set>
                                    <p:animEffect transition="in" filter="blinds(horizontal)">
                                      <p:cBhvr>
                                        <p:cTn id="18" dur="500"/>
                                        <p:tgtEl>
                                          <p:spTgt spid="2457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577">
                                            <p:txEl>
                                              <p:pRg st="2" end="2"/>
                                            </p:txEl>
                                          </p:spTgt>
                                        </p:tgtEl>
                                        <p:attrNameLst>
                                          <p:attrName>style.visibility</p:attrName>
                                        </p:attrNameLst>
                                      </p:cBhvr>
                                      <p:to>
                                        <p:strVal val="visible"/>
                                      </p:to>
                                    </p:set>
                                    <p:animEffect transition="in" filter="blinds(horizontal)">
                                      <p:cBhvr>
                                        <p:cTn id="23" dur="500"/>
                                        <p:tgtEl>
                                          <p:spTgt spid="2457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blinds(horizontal)">
                                      <p:cBhvr>
                                        <p:cTn id="28" dur="500"/>
                                        <p:tgtEl>
                                          <p:spTgt spid="245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P spid="245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4294967295"/>
          </p:nvPr>
        </p:nvSpPr>
        <p:spPr>
          <a:xfrm>
            <a:off x="611188" y="333375"/>
            <a:ext cx="8208962" cy="6335713"/>
          </a:xfrm>
        </p:spPr>
        <p:txBody>
          <a:bodyPr/>
          <a:lstStyle/>
          <a:p>
            <a:pPr eaLnBrk="1" hangingPunct="1">
              <a:lnSpc>
                <a:spcPct val="90000"/>
              </a:lnSpc>
            </a:pPr>
            <a:r>
              <a:rPr lang="tr-TR" altLang="tr-TR" sz="3000" smtClean="0">
                <a:latin typeface="Comic Sans MS" pitchFamily="66" charset="0"/>
              </a:rPr>
              <a:t>Çalışma sırasında kendinize küçük ödüller koyun, ilgi ve dikkatinizin azaldığını fark ettiğinizde, okuduğunuz konuyu bitirince, hoşlandığınız bir işi yaparak kendinizi ödüllendireceğinize söz verin..(çalıştığım bölümü bitirince bir meyve yerim gibi..)</a:t>
            </a:r>
          </a:p>
          <a:p>
            <a:pPr eaLnBrk="1" hangingPunct="1">
              <a:lnSpc>
                <a:spcPct val="90000"/>
              </a:lnSpc>
            </a:pPr>
            <a:endParaRPr lang="tr-TR" altLang="tr-TR" sz="3000" smtClean="0">
              <a:latin typeface="Comic Sans MS" pitchFamily="66" charset="0"/>
            </a:endParaRPr>
          </a:p>
          <a:p>
            <a:pPr eaLnBrk="1" hangingPunct="1">
              <a:lnSpc>
                <a:spcPct val="90000"/>
              </a:lnSpc>
            </a:pPr>
            <a:r>
              <a:rPr lang="tr-TR" altLang="tr-TR" sz="3000" smtClean="0">
                <a:latin typeface="Comic Sans MS" pitchFamily="66" charset="0"/>
              </a:rPr>
              <a:t>Ödülde dikkat edilmesi gereken 2 nokta önemlidir</a:t>
            </a:r>
          </a:p>
          <a:p>
            <a:pPr eaLnBrk="1" hangingPunct="1">
              <a:lnSpc>
                <a:spcPct val="90000"/>
              </a:lnSpc>
              <a:buFont typeface="Arial" charset="0"/>
              <a:buNone/>
            </a:pPr>
            <a:r>
              <a:rPr lang="tr-TR" altLang="tr-TR" sz="3000" smtClean="0">
                <a:latin typeface="Comic Sans MS" pitchFamily="66" charset="0"/>
              </a:rPr>
              <a:t>A) çalışmayı bitirmeden ödülünüzü almayın</a:t>
            </a:r>
          </a:p>
          <a:p>
            <a:pPr eaLnBrk="1" hangingPunct="1">
              <a:lnSpc>
                <a:spcPct val="90000"/>
              </a:lnSpc>
              <a:buFont typeface="Arial" charset="0"/>
              <a:buNone/>
            </a:pPr>
            <a:r>
              <a:rPr lang="tr-TR" altLang="tr-TR" sz="3000" smtClean="0">
                <a:latin typeface="Comic Sans MS" pitchFamily="66" charset="0"/>
              </a:rPr>
              <a:t>B) zaten yapacağınız bir şeyi ödül olarak seçmeyin</a:t>
            </a:r>
            <a:r>
              <a:rPr lang="tr-TR" altLang="tr-TR" sz="2400"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blinds(horizontal)">
                                      <p:cBhvr>
                                        <p:cTn id="7" dur="500"/>
                                        <p:tgtEl>
                                          <p:spTgt spid="256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1">
                                            <p:txEl>
                                              <p:pRg st="2" end="2"/>
                                            </p:txEl>
                                          </p:spTgt>
                                        </p:tgtEl>
                                        <p:attrNameLst>
                                          <p:attrName>style.visibility</p:attrName>
                                        </p:attrNameLst>
                                      </p:cBhvr>
                                      <p:to>
                                        <p:strVal val="visible"/>
                                      </p:to>
                                    </p:set>
                                    <p:animEffect transition="in" filter="blinds(horizontal)">
                                      <p:cBhvr>
                                        <p:cTn id="12" dur="500"/>
                                        <p:tgtEl>
                                          <p:spTgt spid="2560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1">
                                            <p:txEl>
                                              <p:pRg st="3" end="3"/>
                                            </p:txEl>
                                          </p:spTgt>
                                        </p:tgtEl>
                                        <p:attrNameLst>
                                          <p:attrName>style.visibility</p:attrName>
                                        </p:attrNameLst>
                                      </p:cBhvr>
                                      <p:to>
                                        <p:strVal val="visible"/>
                                      </p:to>
                                    </p:set>
                                    <p:animEffect transition="in" filter="blinds(horizontal)">
                                      <p:cBhvr>
                                        <p:cTn id="17" dur="500"/>
                                        <p:tgtEl>
                                          <p:spTgt spid="2560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1">
                                            <p:txEl>
                                              <p:pRg st="4" end="4"/>
                                            </p:txEl>
                                          </p:spTgt>
                                        </p:tgtEl>
                                        <p:attrNameLst>
                                          <p:attrName>style.visibility</p:attrName>
                                        </p:attrNameLst>
                                      </p:cBhvr>
                                      <p:to>
                                        <p:strVal val="visible"/>
                                      </p:to>
                                    </p:set>
                                    <p:animEffect transition="in" filter="blinds(horizontal)">
                                      <p:cBhvr>
                                        <p:cTn id="22" dur="500"/>
                                        <p:tgtEl>
                                          <p:spTgt spid="25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4294967295"/>
          </p:nvPr>
        </p:nvSpPr>
        <p:spPr>
          <a:xfrm>
            <a:off x="107950" y="404813"/>
            <a:ext cx="8856663" cy="6264275"/>
          </a:xfrm>
        </p:spPr>
        <p:txBody>
          <a:bodyPr/>
          <a:lstStyle/>
          <a:p>
            <a:pPr eaLnBrk="1" hangingPunct="1"/>
            <a:r>
              <a:rPr lang="tr-TR" altLang="tr-TR" sz="3300" smtClean="0">
                <a:latin typeface="Comic Sans MS" pitchFamily="66" charset="0"/>
              </a:rPr>
              <a:t>Okuduklarınızı kendi kelime ve cümlelerle ifade etmeniz, konulardan özetler, sorular ve cevaplar çıkarmanız öğrenmeye aktif olarak katılmayı ve daha etkin öğrenmeyi sağlar..</a:t>
            </a:r>
          </a:p>
          <a:p>
            <a:pPr eaLnBrk="1" hangingPunct="1"/>
            <a:endParaRPr lang="tr-TR" altLang="tr-TR" sz="3300" smtClean="0">
              <a:latin typeface="Comic Sans MS" pitchFamily="66" charset="0"/>
            </a:endParaRPr>
          </a:p>
          <a:p>
            <a:pPr eaLnBrk="1" hangingPunct="1"/>
            <a:r>
              <a:rPr lang="tr-TR" altLang="tr-TR" sz="3300" smtClean="0">
                <a:latin typeface="Comic Sans MS" pitchFamily="66" charset="0"/>
              </a:rPr>
              <a:t>Çalışırken kendinizi sınav hazırlayacak kişinin yerine koyup “ ben bu konudan soru hazırlayacak olsam, ne sorardım diye” düşünün. Bu soruların olası cevaplarını bulmanız konuyu özümsemenizi sağlar.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blinds(horizontal)">
                                      <p:cBhvr>
                                        <p:cTn id="7" dur="5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5">
                                            <p:txEl>
                                              <p:pRg st="2" end="2"/>
                                            </p:txEl>
                                          </p:spTgt>
                                        </p:tgtEl>
                                        <p:attrNameLst>
                                          <p:attrName>style.visibility</p:attrName>
                                        </p:attrNameLst>
                                      </p:cBhvr>
                                      <p:to>
                                        <p:strVal val="visible"/>
                                      </p:to>
                                    </p:set>
                                    <p:animEffect transition="in" filter="blinds(horizontal)">
                                      <p:cBhvr>
                                        <p:cTn id="12" dur="500"/>
                                        <p:tgtEl>
                                          <p:spTgt spid="266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46050" y="-315913"/>
            <a:ext cx="9542463" cy="717391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p:txBody>
          <a:bodyPr/>
          <a:lstStyle/>
          <a:p>
            <a:pPr algn="ctr" eaLnBrk="1" hangingPunct="1">
              <a:buFont typeface="Arial" charset="0"/>
              <a:buNone/>
            </a:pPr>
            <a:r>
              <a:rPr lang="tr-TR" altLang="tr-TR" sz="6600" b="1" smtClean="0">
                <a:solidFill>
                  <a:srgbClr val="FF0000"/>
                </a:solidFill>
                <a:latin typeface="Comic Sans MS" pitchFamily="66" charset="0"/>
              </a:rPr>
              <a:t>Son olarak…</a:t>
            </a:r>
          </a:p>
          <a:p>
            <a:pPr algn="ctr" eaLnBrk="1" hangingPunct="1">
              <a:buFont typeface="Arial" charset="0"/>
              <a:buNone/>
            </a:pPr>
            <a:r>
              <a:rPr lang="tr-TR" altLang="tr-TR" sz="6600" b="1" smtClean="0">
                <a:solidFill>
                  <a:srgbClr val="FF0000"/>
                </a:solidFill>
                <a:latin typeface="Comic Sans MS" pitchFamily="66" charset="0"/>
                <a:sym typeface="Wingdings" pitchFamily="2" charset="2"/>
              </a:rPr>
              <a:t></a:t>
            </a:r>
            <a:endParaRPr lang="tr-TR" altLang="tr-TR" sz="6600" b="1"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Grp="1" noChangeAspect="1" noChangeArrowheads="1"/>
          </p:cNvPicPr>
          <p:nvPr>
            <p:ph idx="1"/>
          </p:nvPr>
        </p:nvPicPr>
        <p:blipFill>
          <a:blip r:embed="rId2"/>
          <a:srcRect/>
          <a:stretch>
            <a:fillRect/>
          </a:stretch>
        </p:blipFill>
        <p:spPr>
          <a:xfrm>
            <a:off x="468313" y="908050"/>
            <a:ext cx="8064500" cy="1584325"/>
          </a:xfrm>
        </p:spPr>
      </p:pic>
      <p:pic>
        <p:nvPicPr>
          <p:cNvPr id="28674" name="Picture 3"/>
          <p:cNvPicPr>
            <a:picLocks noChangeAspect="1" noChangeArrowheads="1"/>
          </p:cNvPicPr>
          <p:nvPr/>
        </p:nvPicPr>
        <p:blipFill>
          <a:blip r:embed="rId3"/>
          <a:srcRect/>
          <a:stretch>
            <a:fillRect/>
          </a:stretch>
        </p:blipFill>
        <p:spPr bwMode="auto">
          <a:xfrm>
            <a:off x="250825" y="2565400"/>
            <a:ext cx="8137525" cy="1808163"/>
          </a:xfrm>
          <a:prstGeom prst="rect">
            <a:avLst/>
          </a:prstGeom>
          <a:noFill/>
          <a:ln w="9525">
            <a:noFill/>
            <a:miter lim="800000"/>
            <a:headEnd/>
            <a:tailEnd/>
          </a:ln>
        </p:spPr>
      </p:pic>
      <p:sp>
        <p:nvSpPr>
          <p:cNvPr id="15364" name="Text Box 4"/>
          <p:cNvSpPr txBox="1">
            <a:spLocks noChangeArrowheads="1"/>
          </p:cNvSpPr>
          <p:nvPr/>
        </p:nvSpPr>
        <p:spPr bwMode="auto">
          <a:xfrm>
            <a:off x="1023938" y="4889500"/>
            <a:ext cx="6788150" cy="946150"/>
          </a:xfrm>
          <a:prstGeom prst="rect">
            <a:avLst/>
          </a:prstGeom>
          <a:noFill/>
          <a:ln w="9525">
            <a:noFill/>
            <a:miter lim="800000"/>
            <a:headEnd/>
            <a:tailEnd/>
          </a:ln>
          <a:effectLst/>
        </p:spPr>
        <p:txBody>
          <a:bodyPr>
            <a:spAutoFit/>
          </a:bodyPr>
          <a:lstStyle/>
          <a:p>
            <a:pPr>
              <a:defRPr/>
            </a:pPr>
            <a:r>
              <a:rPr lang="tr-TR" sz="2800" b="1" dirty="0">
                <a:effectLst>
                  <a:outerShdw blurRad="38100" dist="38100" dir="2700000" algn="tl">
                    <a:srgbClr val="C0C0C0"/>
                  </a:outerShdw>
                </a:effectLst>
                <a:latin typeface="Comic Sans MS" pitchFamily="66" charset="0"/>
              </a:rPr>
              <a:t>Başarı için: </a:t>
            </a:r>
          </a:p>
          <a:p>
            <a:pPr>
              <a:defRPr/>
            </a:pPr>
            <a:r>
              <a:rPr lang="tr-TR" sz="2800" b="1" dirty="0">
                <a:effectLst>
                  <a:outerShdw blurRad="38100" dist="38100" dir="2700000" algn="tl">
                    <a:srgbClr val="C0C0C0"/>
                  </a:outerShdw>
                </a:effectLst>
                <a:latin typeface="Comic Sans MS" pitchFamily="66" charset="0"/>
              </a:rPr>
              <a:t>ÜŞENME, ERTELEME, VAZGEÇME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diamond(in)">
                                      <p:cBhvr>
                                        <p:cTn id="7" dur="2000"/>
                                        <p:tgtEl>
                                          <p:spTgt spid="28673"/>
                                        </p:tgtEl>
                                      </p:cBhvr>
                                    </p:animEffect>
                                  </p:childTnLst>
                                </p:cTn>
                              </p:par>
                              <p:par>
                                <p:cTn id="8" presetID="8" presetClass="entr" presetSubtype="16"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diamond(in)">
                                      <p:cBhvr>
                                        <p:cTn id="10" dur="20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 fill="hold"/>
                                        <p:tgtEl>
                                          <p:spTgt spid="15364"/>
                                        </p:tgtEl>
                                        <p:attrNameLst>
                                          <p:attrName>ppt_x</p:attrName>
                                        </p:attrNameLst>
                                      </p:cBhvr>
                                      <p:tavLst>
                                        <p:tav tm="0">
                                          <p:val>
                                            <p:strVal val="#ppt_x"/>
                                          </p:val>
                                        </p:tav>
                                        <p:tav tm="100000">
                                          <p:val>
                                            <p:strVal val="#ppt_x"/>
                                          </p:val>
                                        </p:tav>
                                      </p:tavLst>
                                    </p:anim>
                                    <p:anim calcmode="lin" valueType="num">
                                      <p:cBhvr additive="base">
                                        <p:cTn id="16"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084888" y="1484313"/>
            <a:ext cx="3333750" cy="3744912"/>
          </a:xfrm>
        </p:spPr>
        <p:txBody>
          <a:bodyPr/>
          <a:lstStyle/>
          <a:p>
            <a:pPr eaLnBrk="1" hangingPunct="1"/>
            <a:r>
              <a:rPr lang="tr-TR" altLang="tr-TR" b="1" smtClean="0">
                <a:latin typeface="Comic Sans MS" pitchFamily="66" charset="0"/>
              </a:rPr>
              <a:t>Başlamak için en uygun zaman: ŞİMDİ!!!</a:t>
            </a:r>
          </a:p>
        </p:txBody>
      </p:sp>
      <p:sp>
        <p:nvSpPr>
          <p:cNvPr id="29698" name="Rectangle 3"/>
          <p:cNvSpPr>
            <a:spLocks noGrp="1"/>
          </p:cNvSpPr>
          <p:nvPr>
            <p:ph type="body" idx="1"/>
          </p:nvPr>
        </p:nvSpPr>
        <p:spPr>
          <a:xfrm>
            <a:off x="-323850" y="1423988"/>
            <a:ext cx="3529013" cy="4525962"/>
          </a:xfrm>
        </p:spPr>
        <p:txBody>
          <a:bodyPr/>
          <a:lstStyle/>
          <a:p>
            <a:pPr algn="ctr" eaLnBrk="1" hangingPunct="1">
              <a:buFont typeface="Arial" charset="0"/>
              <a:buNone/>
            </a:pPr>
            <a:r>
              <a:rPr lang="tr-TR" altLang="tr-TR" smtClean="0"/>
              <a:t>	</a:t>
            </a:r>
            <a:r>
              <a:rPr lang="tr-TR" altLang="tr-TR" b="1" smtClean="0">
                <a:latin typeface="Comic Sans MS" pitchFamily="66" charset="0"/>
              </a:rPr>
              <a:t>“NASILSA SINAVA DAHA ÇOK VAR…BUGÜN ÇALIŞMASAM DA OLUR.”</a:t>
            </a:r>
          </a:p>
        </p:txBody>
      </p:sp>
      <p:pic>
        <p:nvPicPr>
          <p:cNvPr id="29699" name="Picture 4" descr="tasidelen"/>
          <p:cNvPicPr>
            <a:picLocks noChangeAspect="1" noChangeArrowheads="1"/>
          </p:cNvPicPr>
          <p:nvPr/>
        </p:nvPicPr>
        <p:blipFill>
          <a:blip r:embed="rId2"/>
          <a:srcRect/>
          <a:stretch>
            <a:fillRect/>
          </a:stretch>
        </p:blipFill>
        <p:spPr bwMode="auto">
          <a:xfrm>
            <a:off x="3203575" y="188913"/>
            <a:ext cx="3224213" cy="648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7"/>
                                        </p:tgtEl>
                                        <p:attrNameLst>
                                          <p:attrName>style.visibility</p:attrName>
                                        </p:attrNameLst>
                                      </p:cBhvr>
                                      <p:to>
                                        <p:strVal val="visible"/>
                                      </p:to>
                                    </p:set>
                                    <p:anim calcmode="lin" valueType="num">
                                      <p:cBhvr additive="base">
                                        <p:cTn id="19" dur="500" fill="hold"/>
                                        <p:tgtEl>
                                          <p:spTgt spid="29697"/>
                                        </p:tgtEl>
                                        <p:attrNameLst>
                                          <p:attrName>ppt_x</p:attrName>
                                        </p:attrNameLst>
                                      </p:cBhvr>
                                      <p:tavLst>
                                        <p:tav tm="0">
                                          <p:val>
                                            <p:strVal val="#ppt_x"/>
                                          </p:val>
                                        </p:tav>
                                        <p:tav tm="100000">
                                          <p:val>
                                            <p:strVal val="#ppt_x"/>
                                          </p:val>
                                        </p:tav>
                                      </p:tavLst>
                                    </p:anim>
                                    <p:anim calcmode="lin" valueType="num">
                                      <p:cBhvr additive="base">
                                        <p:cTn id="20"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79388" y="0"/>
            <a:ext cx="8964612" cy="67421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500063" y="2071688"/>
            <a:ext cx="8229600" cy="4525962"/>
          </a:xfrm>
        </p:spPr>
        <p:txBody>
          <a:bodyPr/>
          <a:lstStyle/>
          <a:p>
            <a:pPr algn="ctr">
              <a:buFont typeface="Arial" charset="0"/>
              <a:buNone/>
            </a:pPr>
            <a:r>
              <a:rPr lang="tr-TR" altLang="tr-TR" sz="7200" dirty="0" smtClean="0">
                <a:solidFill>
                  <a:srgbClr val="0070C0"/>
                </a:solidFill>
                <a:latin typeface="Comic Sans MS" pitchFamily="66" charset="0"/>
              </a:rPr>
              <a:t>BAŞARILAR</a:t>
            </a:r>
            <a:r>
              <a:rPr lang="tr-TR" altLang="tr-TR" sz="7200" dirty="0" smtClean="0">
                <a:solidFill>
                  <a:srgbClr val="0070C0"/>
                </a:solidFill>
                <a:latin typeface="Comic Sans MS" pitchFamily="66" charset="0"/>
                <a:sym typeface="Wingdings" pitchFamily="2" charset="2"/>
              </a:rPr>
              <a:t></a:t>
            </a: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r>
              <a:rPr lang="tr-TR" altLang="tr-TR" sz="2000" dirty="0" smtClean="0">
                <a:solidFill>
                  <a:srgbClr val="0070C0"/>
                </a:solidFill>
                <a:latin typeface="Comic Sans MS" pitchFamily="66" charset="0"/>
                <a:sym typeface="Wingdings" pitchFamily="2" charset="2"/>
              </a:rPr>
              <a:t>ERSOY İLKOKULU</a:t>
            </a:r>
          </a:p>
          <a:p>
            <a:pPr algn="ctr">
              <a:buFont typeface="Arial" charset="0"/>
              <a:buNone/>
            </a:pPr>
            <a:r>
              <a:rPr lang="tr-TR" altLang="tr-TR" sz="2000" dirty="0" smtClean="0">
                <a:solidFill>
                  <a:srgbClr val="0070C0"/>
                </a:solidFill>
                <a:latin typeface="Comic Sans MS" pitchFamily="66" charset="0"/>
                <a:sym typeface="Wingdings" pitchFamily="2" charset="2"/>
              </a:rPr>
              <a:t> REHBER </a:t>
            </a:r>
            <a:r>
              <a:rPr lang="tr-TR" altLang="tr-TR" sz="2000" dirty="0" smtClean="0">
                <a:solidFill>
                  <a:srgbClr val="0070C0"/>
                </a:solidFill>
                <a:latin typeface="Comic Sans MS" pitchFamily="66" charset="0"/>
                <a:sym typeface="Wingdings" pitchFamily="2" charset="2"/>
              </a:rPr>
              <a:t>ÖĞRETMENİ </a:t>
            </a:r>
          </a:p>
          <a:p>
            <a:pPr algn="ctr">
              <a:buFont typeface="Arial" charset="0"/>
              <a:buNone/>
            </a:pPr>
            <a:r>
              <a:rPr lang="tr-TR" altLang="tr-TR" sz="2000" dirty="0" smtClean="0">
                <a:solidFill>
                  <a:srgbClr val="0070C0"/>
                </a:solidFill>
                <a:latin typeface="Comic Sans MS" pitchFamily="66" charset="0"/>
                <a:sym typeface="Wingdings" pitchFamily="2" charset="2"/>
              </a:rPr>
              <a:t>ŞULE ANZERLİ</a:t>
            </a: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1200"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68313" y="404813"/>
            <a:ext cx="8040687" cy="615156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571500" y="2857500"/>
            <a:ext cx="8305800" cy="4343400"/>
          </a:xfrm>
        </p:spPr>
        <p:txBody>
          <a:bodyPr/>
          <a:lstStyle/>
          <a:p>
            <a:pPr algn="ctr" eaLnBrk="1" hangingPunct="1">
              <a:buFontTx/>
              <a:buNone/>
            </a:pPr>
            <a:r>
              <a:rPr lang="tr-TR" altLang="tr-TR" sz="2700" smtClean="0"/>
              <a:t>   </a:t>
            </a:r>
            <a:r>
              <a:rPr lang="tr-TR" altLang="tr-TR" sz="3600" smtClean="0">
                <a:latin typeface="Comic Sans MS" pitchFamily="66" charset="0"/>
              </a:rPr>
              <a:t>Verimli ders çalışma amaç doğrultusunda planlı ve programlı çalışmaktır.  Verimli ders çalışmak sadece ders çalışmak için zaman ayırarak diğer etkinlikleri göz ardı etmek değildir.  </a:t>
            </a:r>
          </a:p>
        </p:txBody>
      </p:sp>
      <p:sp>
        <p:nvSpPr>
          <p:cNvPr id="5" name="4 Metin kutusu"/>
          <p:cNvSpPr txBox="1">
            <a:spLocks noChangeArrowheads="1"/>
          </p:cNvSpPr>
          <p:nvPr/>
        </p:nvSpPr>
        <p:spPr bwMode="auto">
          <a:xfrm>
            <a:off x="1285875" y="1714500"/>
            <a:ext cx="6429375" cy="1200150"/>
          </a:xfrm>
          <a:prstGeom prst="rect">
            <a:avLst/>
          </a:prstGeom>
          <a:noFill/>
          <a:ln w="9525">
            <a:noFill/>
            <a:miter lim="800000"/>
            <a:headEnd/>
            <a:tailEnd/>
          </a:ln>
        </p:spPr>
        <p:txBody>
          <a:bodyPr>
            <a:spAutoFit/>
          </a:bodyPr>
          <a:lstStyle/>
          <a:p>
            <a:pPr algn="ctr"/>
            <a:r>
              <a:rPr lang="tr-TR" altLang="tr-TR" sz="3600" b="1">
                <a:solidFill>
                  <a:srgbClr val="FF0000"/>
                </a:solidFill>
                <a:latin typeface="Comic Sans MS" pitchFamily="66" charset="0"/>
              </a:rPr>
              <a:t>VERİMLİ DERS ÇALIŞMA NEDİR?</a:t>
            </a: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box(in)">
                                      <p:cBhvr>
                                        <p:cTn id="12" dur="5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EDA\Desktop\verimli çalışma\southwest-desert-road.jpg"/>
          <p:cNvPicPr>
            <a:picLocks noChangeAspect="1" noChangeArrowheads="1"/>
          </p:cNvPicPr>
          <p:nvPr/>
        </p:nvPicPr>
        <p:blipFill>
          <a:blip r:embed="rId2"/>
          <a:srcRect/>
          <a:stretch>
            <a:fillRect/>
          </a:stretch>
        </p:blipFill>
        <p:spPr bwMode="auto">
          <a:xfrm>
            <a:off x="4763" y="0"/>
            <a:ext cx="9139237" cy="6858000"/>
          </a:xfrm>
          <a:prstGeom prst="rect">
            <a:avLst/>
          </a:prstGeom>
          <a:noFill/>
          <a:ln w="9525">
            <a:solidFill>
              <a:schemeClr val="tx1"/>
            </a:solidFill>
            <a:miter lim="800000"/>
            <a:headEnd/>
            <a:tailEnd/>
          </a:ln>
        </p:spPr>
      </p:pic>
      <p:sp>
        <p:nvSpPr>
          <p:cNvPr id="6" name="5 Dikdörtgen"/>
          <p:cNvSpPr/>
          <p:nvPr/>
        </p:nvSpPr>
        <p:spPr>
          <a:xfrm>
            <a:off x="3643313" y="2428875"/>
            <a:ext cx="1714500"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dirty="0">
                <a:solidFill>
                  <a:srgbClr val="C00000"/>
                </a:solidFill>
                <a:latin typeface="Comic Sans MS" pitchFamily="66" charset="0"/>
              </a:rPr>
              <a:t>BAŞARI</a:t>
            </a:r>
          </a:p>
        </p:txBody>
      </p:sp>
      <p:cxnSp>
        <p:nvCxnSpPr>
          <p:cNvPr id="10" name="9 Düz Bağlayıcı"/>
          <p:cNvCxnSpPr/>
          <p:nvPr/>
        </p:nvCxnSpPr>
        <p:spPr>
          <a:xfrm rot="5400000" flipH="1" flipV="1">
            <a:off x="4322763" y="3463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71438" y="3571875"/>
            <a:ext cx="1285875"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chemeClr val="tx1"/>
              </a:solidFill>
            </a:endParaRPr>
          </a:p>
        </p:txBody>
      </p:sp>
      <p:cxnSp>
        <p:nvCxnSpPr>
          <p:cNvPr id="23" name="22 Düz Bağlayıcı"/>
          <p:cNvCxnSpPr/>
          <p:nvPr/>
        </p:nvCxnSpPr>
        <p:spPr>
          <a:xfrm rot="5400000" flipH="1" flipV="1">
            <a:off x="534988" y="4606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Dikdörtgen"/>
          <p:cNvSpPr/>
          <p:nvPr/>
        </p:nvSpPr>
        <p:spPr>
          <a:xfrm>
            <a:off x="1428750" y="3571875"/>
            <a:ext cx="1071563" cy="71437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Aktif dinleme</a:t>
            </a:r>
          </a:p>
        </p:txBody>
      </p:sp>
      <p:sp>
        <p:nvSpPr>
          <p:cNvPr id="26" name="25 Dikdörtgen"/>
          <p:cNvSpPr/>
          <p:nvPr/>
        </p:nvSpPr>
        <p:spPr>
          <a:xfrm>
            <a:off x="7858125" y="3929063"/>
            <a:ext cx="1285875" cy="928687"/>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rgbClr val="C00000"/>
              </a:solidFill>
            </a:endParaRPr>
          </a:p>
        </p:txBody>
      </p:sp>
      <p:cxnSp>
        <p:nvCxnSpPr>
          <p:cNvPr id="27" name="26 Düz Bağlayıcı"/>
          <p:cNvCxnSpPr/>
          <p:nvPr/>
        </p:nvCxnSpPr>
        <p:spPr>
          <a:xfrm rot="5400000">
            <a:off x="8358982" y="5001419"/>
            <a:ext cx="2857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Dikdörtgen"/>
          <p:cNvSpPr/>
          <p:nvPr/>
        </p:nvSpPr>
        <p:spPr>
          <a:xfrm>
            <a:off x="6786563" y="3714750"/>
            <a:ext cx="1025525" cy="785813"/>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Planlı çalışma</a:t>
            </a:r>
          </a:p>
        </p:txBody>
      </p:sp>
      <p:cxnSp>
        <p:nvCxnSpPr>
          <p:cNvPr id="29" name="28 Düz Bağlayıcı"/>
          <p:cNvCxnSpPr/>
          <p:nvPr/>
        </p:nvCxnSpPr>
        <p:spPr>
          <a:xfrm rot="5400000">
            <a:off x="7215981" y="45712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Dikdörtgen"/>
          <p:cNvSpPr/>
          <p:nvPr/>
        </p:nvSpPr>
        <p:spPr>
          <a:xfrm>
            <a:off x="2571750" y="3284538"/>
            <a:ext cx="928688" cy="64452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Tekrar</a:t>
            </a:r>
          </a:p>
        </p:txBody>
      </p:sp>
      <p:sp>
        <p:nvSpPr>
          <p:cNvPr id="32" name="31 Dikdörtgen"/>
          <p:cNvSpPr/>
          <p:nvPr/>
        </p:nvSpPr>
        <p:spPr>
          <a:xfrm>
            <a:off x="5500688" y="3214688"/>
            <a:ext cx="1143000" cy="785812"/>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Zamanı verimli kullanma</a:t>
            </a:r>
          </a:p>
        </p:txBody>
      </p:sp>
      <p:cxnSp>
        <p:nvCxnSpPr>
          <p:cNvPr id="33" name="32 Düz Bağlayıcı"/>
          <p:cNvCxnSpPr/>
          <p:nvPr/>
        </p:nvCxnSpPr>
        <p:spPr>
          <a:xfrm rot="5400000" flipH="1" flipV="1">
            <a:off x="5965031" y="4107657"/>
            <a:ext cx="214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39 Dikdörtgen"/>
          <p:cNvSpPr>
            <a:spLocks noChangeArrowheads="1"/>
          </p:cNvSpPr>
          <p:nvPr/>
        </p:nvSpPr>
        <p:spPr bwMode="auto">
          <a:xfrm>
            <a:off x="0" y="3786188"/>
            <a:ext cx="1428750" cy="369887"/>
          </a:xfrm>
          <a:prstGeom prst="rect">
            <a:avLst/>
          </a:prstGeom>
          <a:noFill/>
          <a:ln w="9525">
            <a:noFill/>
            <a:miter lim="800000"/>
            <a:headEnd/>
            <a:tailEnd/>
          </a:ln>
        </p:spPr>
        <p:txBody>
          <a:bodyPr>
            <a:spAutoFit/>
          </a:bodyPr>
          <a:lstStyle/>
          <a:p>
            <a:r>
              <a:rPr lang="tr-TR" altLang="tr-TR" b="1">
                <a:latin typeface="Comic Sans MS" pitchFamily="66" charset="0"/>
              </a:rPr>
              <a:t>Motivasyon</a:t>
            </a:r>
            <a:endParaRPr lang="tr-TR" altLang="tr-TR">
              <a:latin typeface="Calibri" pitchFamily="34" charset="0"/>
            </a:endParaRPr>
          </a:p>
        </p:txBody>
      </p:sp>
      <p:sp>
        <p:nvSpPr>
          <p:cNvPr id="41" name="40 Dikdörtgen"/>
          <p:cNvSpPr>
            <a:spLocks noChangeArrowheads="1"/>
          </p:cNvSpPr>
          <p:nvPr/>
        </p:nvSpPr>
        <p:spPr bwMode="auto">
          <a:xfrm>
            <a:off x="7858125" y="4068763"/>
            <a:ext cx="1285875" cy="646112"/>
          </a:xfrm>
          <a:prstGeom prst="rect">
            <a:avLst/>
          </a:prstGeom>
          <a:noFill/>
          <a:ln w="9525">
            <a:noFill/>
            <a:miter lim="800000"/>
            <a:headEnd/>
            <a:tailEnd/>
          </a:ln>
        </p:spPr>
        <p:txBody>
          <a:bodyPr>
            <a:spAutoFit/>
          </a:bodyPr>
          <a:lstStyle/>
          <a:p>
            <a:pPr algn="ctr"/>
            <a:r>
              <a:rPr lang="tr-TR" altLang="tr-TR" b="1">
                <a:latin typeface="Comic Sans MS" pitchFamily="66" charset="0"/>
              </a:rPr>
              <a:t>Hedef belirleme</a:t>
            </a:r>
            <a:endParaRPr lang="tr-TR" altLang="tr-TR" b="1">
              <a:latin typeface="Calibri" pitchFamily="34" charset="0"/>
            </a:endParaRPr>
          </a:p>
        </p:txBody>
      </p:sp>
      <p:cxnSp>
        <p:nvCxnSpPr>
          <p:cNvPr id="48" name="47 Düz Bağlayıcı"/>
          <p:cNvCxnSpPr/>
          <p:nvPr/>
        </p:nvCxnSpPr>
        <p:spPr>
          <a:xfrm rot="5400000" flipH="1" flipV="1">
            <a:off x="2999581" y="39997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flipH="1" flipV="1">
            <a:off x="1932782" y="4361656"/>
            <a:ext cx="1333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par>
                                <p:cTn id="27" presetID="5" presetClass="entr" presetSubtype="1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5"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checkerboard(across)">
                                      <p:cBhvr>
                                        <p:cTn id="40" dur="500"/>
                                        <p:tgtEl>
                                          <p:spTgt spid="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5"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checkerboard(across)">
                                      <p:cBhvr>
                                        <p:cTn id="48" dur="500"/>
                                        <p:tgtEl>
                                          <p:spTgt spid="2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checkerboard(across)">
                                      <p:cBhvr>
                                        <p:cTn id="53" dur="500"/>
                                        <p:tgtEl>
                                          <p:spTgt spid="32"/>
                                        </p:tgtEl>
                                      </p:cBhvr>
                                    </p:animEffect>
                                  </p:childTnLst>
                                </p:cTn>
                              </p:par>
                              <p:par>
                                <p:cTn id="54" presetID="5"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heckerboard(across)">
                                      <p:cBhvr>
                                        <p:cTn id="56" dur="500"/>
                                        <p:tgtEl>
                                          <p:spTgt spid="3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heckerboard(across)">
                                      <p:cBhvr>
                                        <p:cTn id="61" dur="500"/>
                                        <p:tgtEl>
                                          <p:spTgt spid="30"/>
                                        </p:tgtEl>
                                      </p:cBhvr>
                                    </p:animEffect>
                                  </p:childTnLst>
                                </p:cTn>
                              </p:par>
                              <p:par>
                                <p:cTn id="62" presetID="5" presetClass="entr" presetSubtype="1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checkerboard(across)">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8" grpId="0" animBg="1"/>
      <p:bldP spid="30" grpId="0" animBg="1"/>
      <p:bldP spid="32"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71450"/>
            <a:ext cx="9144000" cy="73167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44488" y="-387350"/>
            <a:ext cx="9596438" cy="73453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382</Words>
  <Application>Microsoft Office PowerPoint</Application>
  <PresentationFormat>Ekran Gösterisi (4:3)</PresentationFormat>
  <Paragraphs>82</Paragraphs>
  <Slides>28</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Arial</vt:lpstr>
      <vt:lpstr>Calibri</vt:lpstr>
      <vt:lpstr>Comic Sans MS</vt:lpstr>
      <vt:lpstr>Trebuchet MS</vt:lpstr>
      <vt:lpstr>Times New Roman</vt:lpstr>
      <vt:lpstr>Wingdings</vt:lpstr>
      <vt:lpstr>Ofis Teması</vt:lpstr>
      <vt:lpstr>  BAŞARIYA GİDEN YOLDA   “VERİMLİ ÇALIŞMA”</vt:lpstr>
      <vt:lpstr>Slayt 2</vt:lpstr>
      <vt:lpstr>Slayt 3</vt:lpstr>
      <vt:lpstr>Slayt 4</vt:lpstr>
      <vt:lpstr>Slayt 5</vt:lpstr>
      <vt:lpstr>Slayt 6</vt:lpstr>
      <vt:lpstr>Slayt 7</vt:lpstr>
      <vt:lpstr>Slayt 8</vt:lpstr>
      <vt:lpstr>Slayt 9</vt:lpstr>
      <vt:lpstr>Hedefinizi Belirleyin!  Bir şeyin hedef olabilmesi için;   * Ulaşılabilir olması,                      * Başka bir insana bağlı olmaması,                  * Somut ve net olması gerekir.   Daha çok çalışmalıyım   ......................... Hedef değildir Matematik dersinin sayılar konusunu çalışacağım..... Hedef Sınav sonucumu 30 puan yükselteceğim........... Hedef </vt:lpstr>
      <vt:lpstr>Slayt 11</vt:lpstr>
      <vt:lpstr>“Bilgiler taze taze sınava giriyoruz.   Peki neden sınav öncesi çalışmak faydalı değil?”  </vt:lpstr>
      <vt:lpstr>Hafızanın işleyişi ve unutma</vt:lpstr>
      <vt:lpstr>Slayt 14</vt:lpstr>
      <vt:lpstr>Slayt 15</vt:lpstr>
      <vt:lpstr>Slayt 16</vt:lpstr>
      <vt:lpstr>Slayt 17</vt:lpstr>
      <vt:lpstr>Slayt 18</vt:lpstr>
      <vt:lpstr>   PROGRAMLI ÇALIŞMANIN      AVANTAJLARI: * Her işe daha rahat zaman ayırmanızı  *Her derse zaman ayırma öğrencide güven oluşturur. *Günü gününe çalışma panik duygusunu azaltır. * Çalışma verimini yükseltir. *Öğrenilecek konuyu uzun zamana yayarak daha kalıcı ve etkili olmasını sağlar. *Bilinçli bir plan yapmanız derse daha kolay motive olmanızı sağlar. </vt:lpstr>
      <vt:lpstr>Slayt 20</vt:lpstr>
      <vt:lpstr>Slayt 21</vt:lpstr>
      <vt:lpstr>Slayt 22</vt:lpstr>
      <vt:lpstr>Slayt 23</vt:lpstr>
      <vt:lpstr>Slayt 24</vt:lpstr>
      <vt:lpstr>Slayt 25</vt:lpstr>
      <vt:lpstr>Başlamak için en uygun zaman: ŞİMDİ!!!</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EDA</dc:creator>
  <cp:lastModifiedBy>OGRTOD</cp:lastModifiedBy>
  <cp:revision>38</cp:revision>
  <cp:lastPrinted>2013-09-26T12:05:42Z</cp:lastPrinted>
  <dcterms:created xsi:type="dcterms:W3CDTF">2011-11-25T09:07:24Z</dcterms:created>
  <dcterms:modified xsi:type="dcterms:W3CDTF">2017-10-17T11:27:27Z</dcterms:modified>
</cp:coreProperties>
</file>