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300" r:id="rId2"/>
    <p:sldId id="257" r:id="rId3"/>
    <p:sldId id="306" r:id="rId4"/>
    <p:sldId id="331" r:id="rId5"/>
    <p:sldId id="332" r:id="rId6"/>
    <p:sldId id="333" r:id="rId7"/>
    <p:sldId id="334" r:id="rId8"/>
    <p:sldId id="335" r:id="rId9"/>
    <p:sldId id="336" r:id="rId10"/>
    <p:sldId id="337" r:id="rId11"/>
    <p:sldId id="338" r:id="rId12"/>
    <p:sldId id="339" r:id="rId13"/>
    <p:sldId id="340" r:id="rId14"/>
    <p:sldId id="341" r:id="rId15"/>
    <p:sldId id="342" r:id="rId16"/>
    <p:sldId id="259" r:id="rId17"/>
    <p:sldId id="260" r:id="rId18"/>
    <p:sldId id="261" r:id="rId19"/>
    <p:sldId id="263" r:id="rId20"/>
    <p:sldId id="264" r:id="rId21"/>
    <p:sldId id="265" r:id="rId22"/>
    <p:sldId id="266" r:id="rId23"/>
    <p:sldId id="268" r:id="rId24"/>
    <p:sldId id="270" r:id="rId25"/>
    <p:sldId id="276" r:id="rId26"/>
    <p:sldId id="277" r:id="rId27"/>
    <p:sldId id="281" r:id="rId28"/>
    <p:sldId id="299" r:id="rId29"/>
    <p:sldId id="297" r:id="rId30"/>
    <p:sldId id="289" r:id="rId31"/>
    <p:sldId id="311" r:id="rId32"/>
    <p:sldId id="271" r:id="rId33"/>
    <p:sldId id="316" r:id="rId34"/>
    <p:sldId id="317" r:id="rId35"/>
    <p:sldId id="318" r:id="rId36"/>
    <p:sldId id="319" r:id="rId37"/>
    <p:sldId id="320" r:id="rId38"/>
    <p:sldId id="321" r:id="rId39"/>
    <p:sldId id="313" r:id="rId40"/>
    <p:sldId id="275" r:id="rId41"/>
    <p:sldId id="315" r:id="rId42"/>
    <p:sldId id="314" r:id="rId43"/>
    <p:sldId id="322" r:id="rId44"/>
    <p:sldId id="323" r:id="rId45"/>
    <p:sldId id="324" r:id="rId46"/>
    <p:sldId id="325" r:id="rId47"/>
    <p:sldId id="326" r:id="rId48"/>
    <p:sldId id="327" r:id="rId49"/>
    <p:sldId id="328" r:id="rId50"/>
    <p:sldId id="329" r:id="rId51"/>
    <p:sldId id="330" r:id="rId52"/>
    <p:sldId id="301"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CEA90"/>
    <a:srgbClr val="DA3716"/>
    <a:srgbClr val="E80600"/>
    <a:srgbClr val="FFCCFF"/>
    <a:srgbClr val="FF66CC"/>
    <a:srgbClr val="660066"/>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p:scale>
          <a:sx n="66" d="100"/>
          <a:sy n="66" d="100"/>
        </p:scale>
        <p:origin x="-1296" y="-8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A6E385-77C7-4C80-858F-8205B831F60F}" type="datetimeFigureOut">
              <a:rPr lang="tr-TR" smtClean="0"/>
              <a:pPr/>
              <a:t>11.10.2019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1DC85B-877A-4EA8-A52E-8B96F6FC27E4}"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A07C67-9CA1-439D-9A6E-FD0087CA278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9B66F8D-9567-4FEA-B907-22A3FCED8106}" type="slidenum">
              <a:rPr lang="tr-TR" smtClean="0"/>
              <a:pPr/>
              <a:t>1</a:t>
            </a:fld>
            <a:endParaRPr lang="tr-TR" smtClean="0"/>
          </a:p>
        </p:txBody>
      </p:sp>
      <p:sp>
        <p:nvSpPr>
          <p:cNvPr id="440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EFA8FB-5378-43DC-AF3F-F762AAECEDA4}" type="slidenum">
              <a:rPr lang="tr-TR" sz="1200">
                <a:latin typeface="Arial" charset="0"/>
              </a:rPr>
              <a:pPr algn="r"/>
              <a:t>1</a:t>
            </a:fld>
            <a:endParaRPr lang="tr-TR" sz="1200">
              <a:latin typeface="Arial" charset="0"/>
            </a:endParaRPr>
          </a:p>
        </p:txBody>
      </p:sp>
      <p:sp>
        <p:nvSpPr>
          <p:cNvPr id="44036" name="Rectangle 2"/>
          <p:cNvSpPr>
            <a:spLocks noGrp="1" noRot="1" noChangeAspect="1" noChangeArrowheads="1" noTextEdit="1"/>
          </p:cNvSpPr>
          <p:nvPr>
            <p:ph type="sldImg"/>
          </p:nvPr>
        </p:nvSpPr>
        <p:spPr>
          <a:xfrm>
            <a:off x="1146175" y="687388"/>
            <a:ext cx="4565650" cy="3425825"/>
          </a:xfrm>
          <a:ln w="12700" cap="flat"/>
        </p:spPr>
      </p:sp>
      <p:sp>
        <p:nvSpPr>
          <p:cNvPr id="169987" name="Rectangle 3"/>
          <p:cNvSpPr>
            <a:spLocks noGrp="1" noChangeArrowheads="1"/>
          </p:cNvSpPr>
          <p:nvPr>
            <p:ph type="body" idx="1"/>
          </p:nvPr>
        </p:nvSpPr>
        <p:spPr>
          <a:xfrm>
            <a:off x="914400" y="4343400"/>
            <a:ext cx="5029200" cy="4114800"/>
          </a:xfrm>
          <a:ln/>
          <a:effectLst>
            <a:outerShdw dist="53882" dir="2700000" algn="ctr" rotWithShape="0">
              <a:srgbClr val="C0C0C0">
                <a:alpha val="50000"/>
              </a:srgbClr>
            </a:outerShdw>
          </a:effectLst>
        </p:spPr>
        <p:txBody>
          <a:bodyPr lIns="92075" tIns="46038" rIns="92075" bIns="46038"/>
          <a:lstStyle/>
          <a:p>
            <a:pPr eaLnBrk="1" hangingPunct="1">
              <a:defRPr/>
            </a:pP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2D26F17-9297-43F8-B8BE-2661A71F0DA0}" type="slidenum">
              <a:rPr lang="tr-TR" smtClean="0"/>
              <a:pPr/>
              <a:t>3</a:t>
            </a:fld>
            <a:endParaRPr lang="tr-TR" smtClean="0"/>
          </a:p>
        </p:txBody>
      </p:sp>
      <p:sp>
        <p:nvSpPr>
          <p:cNvPr id="45059" name="1 Slayt Görüntüsü Yer Tutucusu"/>
          <p:cNvSpPr>
            <a:spLocks noGrp="1" noRot="1" noChangeAspect="1" noTextEdit="1"/>
          </p:cNvSpPr>
          <p:nvPr>
            <p:ph type="sldImg"/>
          </p:nvPr>
        </p:nvSpPr>
        <p:spPr>
          <a:ln/>
        </p:spPr>
      </p:sp>
      <p:sp>
        <p:nvSpPr>
          <p:cNvPr id="45060" name="2 Not Yer Tutucusu"/>
          <p:cNvSpPr>
            <a:spLocks noGrp="1"/>
          </p:cNvSpPr>
          <p:nvPr>
            <p:ph type="body" idx="1"/>
          </p:nvPr>
        </p:nvSpPr>
        <p:spPr>
          <a:noFill/>
          <a:ln/>
        </p:spPr>
        <p:txBody>
          <a:bodyPr/>
          <a:lstStyle/>
          <a:p>
            <a:pPr eaLnBrk="1" hangingPunct="1"/>
            <a:endParaRPr lang="tr-TR" smtClean="0"/>
          </a:p>
        </p:txBody>
      </p:sp>
      <p:sp>
        <p:nvSpPr>
          <p:cNvPr id="4506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F7210E9-F570-4019-9A8D-4EDACD1A40D8}" type="slidenum">
              <a:rPr lang="tr-TR" sz="1200">
                <a:latin typeface="Arial" charset="0"/>
              </a:rPr>
              <a:pPr algn="r"/>
              <a:t>3</a:t>
            </a:fld>
            <a:endParaRPr lang="tr-TR"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BA07C67-9CA1-439D-9A6E-FD0087CA278F}" type="slidenum">
              <a:rPr lang="tr-TR" smtClean="0"/>
              <a:pPr>
                <a:defRPr/>
              </a:pPr>
              <a:t>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64FF884-7A8F-4DBD-AF7C-FB24ED043009}" type="slidenum">
              <a:rPr lang="tr-TR" smtClean="0"/>
              <a:pPr/>
              <a:t>31</a:t>
            </a:fld>
            <a:endParaRPr lang="tr-TR" smtClean="0"/>
          </a:p>
        </p:txBody>
      </p:sp>
      <p:sp>
        <p:nvSpPr>
          <p:cNvPr id="46083" name="1 Slayt Görüntüsü Yer Tutucusu"/>
          <p:cNvSpPr>
            <a:spLocks noGrp="1" noRot="1" noChangeAspect="1" noTextEdit="1"/>
          </p:cNvSpPr>
          <p:nvPr>
            <p:ph type="sldImg"/>
          </p:nvPr>
        </p:nvSpPr>
        <p:spPr>
          <a:ln/>
        </p:spPr>
      </p:sp>
      <p:sp>
        <p:nvSpPr>
          <p:cNvPr id="46084" name="2 Not Yer Tutucusu"/>
          <p:cNvSpPr>
            <a:spLocks noGrp="1"/>
          </p:cNvSpPr>
          <p:nvPr>
            <p:ph type="body" idx="1"/>
          </p:nvPr>
        </p:nvSpPr>
        <p:spPr>
          <a:noFill/>
          <a:ln/>
        </p:spPr>
        <p:txBody>
          <a:bodyPr/>
          <a:lstStyle/>
          <a:p>
            <a:pPr eaLnBrk="1" hangingPunct="1"/>
            <a:endParaRPr lang="tr-TR" smtClean="0"/>
          </a:p>
        </p:txBody>
      </p:sp>
      <p:sp>
        <p:nvSpPr>
          <p:cNvPr id="46085"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9E795B9-D02B-4CB8-A477-AA1926D7A371}" type="slidenum">
              <a:rPr lang="tr-TR" sz="1200">
                <a:latin typeface="Arial" charset="0"/>
              </a:rPr>
              <a:pPr algn="r"/>
              <a:t>31</a:t>
            </a:fld>
            <a:endParaRPr lang="tr-TR"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55E5F18-677D-4224-9854-77355335D124}" type="slidenum">
              <a:rPr lang="tr-TR" smtClean="0"/>
              <a:pPr/>
              <a:t>39</a:t>
            </a:fld>
            <a:endParaRPr lang="tr-TR" smtClean="0"/>
          </a:p>
        </p:txBody>
      </p:sp>
      <p:sp>
        <p:nvSpPr>
          <p:cNvPr id="48131" name="1 Slayt Görüntüsü Yer Tutucusu"/>
          <p:cNvSpPr>
            <a:spLocks noGrp="1" noRot="1" noChangeAspect="1" noTextEdit="1"/>
          </p:cNvSpPr>
          <p:nvPr>
            <p:ph type="sldImg"/>
          </p:nvPr>
        </p:nvSpPr>
        <p:spPr>
          <a:ln/>
        </p:spPr>
      </p:sp>
      <p:sp>
        <p:nvSpPr>
          <p:cNvPr id="48132" name="2 Not Yer Tutucusu"/>
          <p:cNvSpPr>
            <a:spLocks noGrp="1"/>
          </p:cNvSpPr>
          <p:nvPr>
            <p:ph type="body" idx="1"/>
          </p:nvPr>
        </p:nvSpPr>
        <p:spPr>
          <a:noFill/>
          <a:ln/>
        </p:spPr>
        <p:txBody>
          <a:bodyPr/>
          <a:lstStyle/>
          <a:p>
            <a:pPr eaLnBrk="1" hangingPunct="1"/>
            <a:endParaRPr lang="tr-TR" smtClean="0"/>
          </a:p>
        </p:txBody>
      </p:sp>
      <p:sp>
        <p:nvSpPr>
          <p:cNvPr id="48133"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01FAD7-E233-4871-834F-9F12C732450F}" type="slidenum">
              <a:rPr lang="tr-TR" sz="1200">
                <a:latin typeface="Arial" charset="0"/>
              </a:rPr>
              <a:pPr algn="r"/>
              <a:t>39</a:t>
            </a:fld>
            <a:endParaRPr lang="tr-TR"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A7F115-DFEB-4DA7-BB89-29E64C3E20C6}" type="slidenum">
              <a:rPr lang="tr-TR" smtClean="0"/>
              <a:pPr/>
              <a:t>41</a:t>
            </a:fld>
            <a:endParaRPr lang="tr-TR" smtClean="0"/>
          </a:p>
        </p:txBody>
      </p:sp>
      <p:sp>
        <p:nvSpPr>
          <p:cNvPr id="49155" name="1 Slayt Görüntüsü Yer Tutucusu"/>
          <p:cNvSpPr>
            <a:spLocks noGrp="1" noRot="1" noChangeAspect="1" noTextEdit="1"/>
          </p:cNvSpPr>
          <p:nvPr>
            <p:ph type="sldImg"/>
          </p:nvPr>
        </p:nvSpPr>
        <p:spPr>
          <a:ln/>
        </p:spPr>
      </p:sp>
      <p:sp>
        <p:nvSpPr>
          <p:cNvPr id="49156" name="2 Not Yer Tutucusu"/>
          <p:cNvSpPr>
            <a:spLocks noGrp="1"/>
          </p:cNvSpPr>
          <p:nvPr>
            <p:ph type="body" idx="1"/>
          </p:nvPr>
        </p:nvSpPr>
        <p:spPr>
          <a:noFill/>
          <a:ln/>
        </p:spPr>
        <p:txBody>
          <a:bodyPr/>
          <a:lstStyle/>
          <a:p>
            <a:pPr eaLnBrk="1" hangingPunct="1"/>
            <a:endParaRPr lang="tr-TR" smtClean="0"/>
          </a:p>
        </p:txBody>
      </p:sp>
      <p:sp>
        <p:nvSpPr>
          <p:cNvPr id="49157"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C5972A3-6B91-4653-8B83-2BABC8663197}" type="slidenum">
              <a:rPr lang="tr-TR" sz="1200">
                <a:latin typeface="Arial" charset="0"/>
              </a:rPr>
              <a:pPr algn="r"/>
              <a:t>41</a:t>
            </a:fld>
            <a:endParaRPr lang="tr-TR"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48E85EA-7489-442F-ABFB-471AA24CBF9C}" type="slidenum">
              <a:rPr lang="tr-TR" smtClean="0"/>
              <a:pPr/>
              <a:t>42</a:t>
            </a:fld>
            <a:endParaRPr lang="tr-TR" smtClean="0"/>
          </a:p>
        </p:txBody>
      </p:sp>
      <p:sp>
        <p:nvSpPr>
          <p:cNvPr id="50179" name="1 Slayt Görüntüsü Yer Tutucusu"/>
          <p:cNvSpPr>
            <a:spLocks noGrp="1" noRot="1" noChangeAspect="1" noTextEdit="1"/>
          </p:cNvSpPr>
          <p:nvPr>
            <p:ph type="sldImg"/>
          </p:nvPr>
        </p:nvSpPr>
        <p:spPr>
          <a:ln/>
        </p:spPr>
      </p:sp>
      <p:sp>
        <p:nvSpPr>
          <p:cNvPr id="50180" name="2 Not Yer Tutucusu"/>
          <p:cNvSpPr>
            <a:spLocks noGrp="1"/>
          </p:cNvSpPr>
          <p:nvPr>
            <p:ph type="body" idx="1"/>
          </p:nvPr>
        </p:nvSpPr>
        <p:spPr>
          <a:noFill/>
          <a:ln/>
        </p:spPr>
        <p:txBody>
          <a:bodyPr/>
          <a:lstStyle/>
          <a:p>
            <a:pPr eaLnBrk="1" hangingPunct="1"/>
            <a:endParaRPr lang="tr-TR" smtClean="0"/>
          </a:p>
        </p:txBody>
      </p:sp>
      <p:sp>
        <p:nvSpPr>
          <p:cNvPr id="5018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4C8D7A9-93B9-4A66-AE3A-856C74F210FE}" type="slidenum">
              <a:rPr lang="tr-TR" sz="1200">
                <a:latin typeface="Arial" charset="0"/>
              </a:rPr>
              <a:pPr algn="r"/>
              <a:t>42</a:t>
            </a:fld>
            <a:endParaRPr lang="tr-TR"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00A577D-7CB4-4E1D-9C12-B58C0A17B7CD}" type="slidenum">
              <a:rPr lang="tr-TR" smtClean="0"/>
              <a:pPr/>
              <a:t>52</a:t>
            </a:fld>
            <a:endParaRPr lang="tr-TR" smtClean="0"/>
          </a:p>
        </p:txBody>
      </p:sp>
      <p:sp>
        <p:nvSpPr>
          <p:cNvPr id="51203" name="1 Slayt Görüntüsü Yer Tutucusu"/>
          <p:cNvSpPr>
            <a:spLocks noGrp="1" noRot="1" noChangeAspect="1" noTextEdit="1"/>
          </p:cNvSpPr>
          <p:nvPr>
            <p:ph type="sldImg"/>
          </p:nvPr>
        </p:nvSpPr>
        <p:spPr>
          <a:ln/>
        </p:spPr>
      </p:sp>
      <p:sp>
        <p:nvSpPr>
          <p:cNvPr id="51204" name="2 Not Yer Tutucusu"/>
          <p:cNvSpPr>
            <a:spLocks noGrp="1"/>
          </p:cNvSpPr>
          <p:nvPr>
            <p:ph type="body" idx="1"/>
          </p:nvPr>
        </p:nvSpPr>
        <p:spPr>
          <a:noFill/>
          <a:ln/>
        </p:spPr>
        <p:txBody>
          <a:bodyPr/>
          <a:lstStyle/>
          <a:p>
            <a:pPr eaLnBrk="1" hangingPunct="1"/>
            <a:endParaRPr lang="tr-TR" smtClean="0"/>
          </a:p>
        </p:txBody>
      </p:sp>
      <p:sp>
        <p:nvSpPr>
          <p:cNvPr id="51205"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3B02CD9-87AD-4B4A-8088-75D19AED2C5B}" type="slidenum">
              <a:rPr lang="tr-TR" sz="1200">
                <a:latin typeface="Arial" charset="0"/>
              </a:rPr>
              <a:pPr algn="r"/>
              <a:t>52</a:t>
            </a:fld>
            <a:endParaRPr lang="tr-TR"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tr-TR"/>
          </a:p>
        </p:txBody>
      </p:sp>
      <p:sp>
        <p:nvSpPr>
          <p:cNvPr id="450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450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
        <p:nvSpPr>
          <p:cNvPr id="6" name="Rectangle 6"/>
          <p:cNvSpPr>
            <a:spLocks noGrp="1" noChangeArrowheads="1"/>
          </p:cNvSpPr>
          <p:nvPr>
            <p:ph type="sldNum" sz="quarter" idx="11"/>
          </p:nvPr>
        </p:nvSpPr>
        <p:spPr/>
        <p:txBody>
          <a:bodyPr/>
          <a:lstStyle>
            <a:lvl1pPr>
              <a:defRPr/>
            </a:lvl1pPr>
          </a:lstStyle>
          <a:p>
            <a:pPr>
              <a:defRPr/>
            </a:pPr>
            <a:fld id="{FFAB2000-69A8-4771-BDDA-078D5E41AF1F}"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lvl1pPr>
          </a:lstStyle>
          <a:p>
            <a:pPr>
              <a:defRPr/>
            </a:pPr>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B54DB458-DB9F-4FD6-B24F-24E277891563}" type="slidenum">
              <a:rPr lang="tr-TR"/>
              <a:pPr>
                <a:defRP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7D277FEC-7169-434C-A9F6-5E833A1D8395}" type="slidenum">
              <a:rPr lang="tr-TR"/>
              <a:pPr>
                <a:defRPr/>
              </a:pPr>
              <a:t>‹#›</a:t>
            </a:fld>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5FFE51E4-EA76-4B08-9FBA-592359EDD7EE}" type="slidenum">
              <a:rPr lang="tr-TR"/>
              <a:pPr>
                <a:defRPr/>
              </a:pPr>
              <a:t>‹#›</a:t>
            </a:fld>
            <a:endParaRPr lang="tr-T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lvl1pPr>
          </a:lstStyle>
          <a:p>
            <a:pPr>
              <a:defRPr/>
            </a:pPr>
            <a:endParaRPr lang="tr-TR"/>
          </a:p>
        </p:txBody>
      </p:sp>
      <p:sp>
        <p:nvSpPr>
          <p:cNvPr id="7" name="Rectangle 5"/>
          <p:cNvSpPr>
            <a:spLocks noGrp="1" noChangeArrowheads="1"/>
          </p:cNvSpPr>
          <p:nvPr>
            <p:ph type="ftr" sz="quarter" idx="11"/>
          </p:nvPr>
        </p:nvSpPr>
        <p:spPr/>
        <p:txBody>
          <a:bodyPr/>
          <a:lstStyle>
            <a:lvl1pPr>
              <a:defRPr/>
            </a:lvl1pPr>
          </a:lstStyle>
          <a:p>
            <a:pPr>
              <a:defRPr/>
            </a:pPr>
            <a:endParaRPr lang="tr-TR"/>
          </a:p>
        </p:txBody>
      </p:sp>
      <p:sp>
        <p:nvSpPr>
          <p:cNvPr id="8" name="Rectangle 6"/>
          <p:cNvSpPr>
            <a:spLocks noGrp="1" noChangeArrowheads="1"/>
          </p:cNvSpPr>
          <p:nvPr>
            <p:ph type="sldNum" sz="quarter" idx="12"/>
          </p:nvPr>
        </p:nvSpPr>
        <p:spPr/>
        <p:txBody>
          <a:bodyPr/>
          <a:lstStyle>
            <a:lvl1pPr>
              <a:defRPr/>
            </a:lvl1pPr>
          </a:lstStyle>
          <a:p>
            <a:pPr>
              <a:defRPr/>
            </a:pPr>
            <a:fld id="{07C2D9CE-F8A1-47B6-99A9-BC9194109B67}"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93D05DEF-39DE-47D7-B80E-13F3158376C6}" type="slidenum">
              <a:rPr lang="tr-TR"/>
              <a:pPr>
                <a:defRPr/>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C663FBB7-1CA6-4D67-B666-24059B9C5E17}" type="slidenum">
              <a:rPr lang="tr-TR"/>
              <a:pPr>
                <a:defRPr/>
              </a:pPr>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BB8F0F54-EAAD-4C17-ABD5-C722682FF44F}" type="slidenum">
              <a:rPr lang="tr-TR"/>
              <a:pPr>
                <a:defRPr/>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lvl1pPr>
          </a:lstStyle>
          <a:p>
            <a:pPr>
              <a:defRPr/>
            </a:pPr>
            <a:endParaRPr lang="tr-TR"/>
          </a:p>
        </p:txBody>
      </p:sp>
      <p:sp>
        <p:nvSpPr>
          <p:cNvPr id="8" name="Rectangle 5"/>
          <p:cNvSpPr>
            <a:spLocks noGrp="1" noChangeArrowheads="1"/>
          </p:cNvSpPr>
          <p:nvPr>
            <p:ph type="ftr" sz="quarter" idx="11"/>
          </p:nvPr>
        </p:nvSpPr>
        <p:spPr/>
        <p:txBody>
          <a:bodyPr/>
          <a:lstStyle>
            <a:lvl1pPr>
              <a:defRPr/>
            </a:lvl1pPr>
          </a:lstStyle>
          <a:p>
            <a:pPr>
              <a:defRPr/>
            </a:pPr>
            <a:endParaRPr lang="tr-TR"/>
          </a:p>
        </p:txBody>
      </p:sp>
      <p:sp>
        <p:nvSpPr>
          <p:cNvPr id="9" name="Rectangle 6"/>
          <p:cNvSpPr>
            <a:spLocks noGrp="1" noChangeArrowheads="1"/>
          </p:cNvSpPr>
          <p:nvPr>
            <p:ph type="sldNum" sz="quarter" idx="12"/>
          </p:nvPr>
        </p:nvSpPr>
        <p:spPr/>
        <p:txBody>
          <a:bodyPr/>
          <a:lstStyle>
            <a:lvl1pPr>
              <a:defRPr/>
            </a:lvl1pPr>
          </a:lstStyle>
          <a:p>
            <a:pPr>
              <a:defRPr/>
            </a:pPr>
            <a:fld id="{68DFA563-DF39-4DEA-B4B7-A0030D58E64A}" type="slidenum">
              <a:rPr lang="tr-TR"/>
              <a:pPr>
                <a:defRPr/>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p>
        </p:txBody>
      </p:sp>
      <p:sp>
        <p:nvSpPr>
          <p:cNvPr id="4" name="Rectangle 5"/>
          <p:cNvSpPr>
            <a:spLocks noGrp="1" noChangeArrowheads="1"/>
          </p:cNvSpPr>
          <p:nvPr>
            <p:ph type="ftr" sz="quarter" idx="11"/>
          </p:nvPr>
        </p:nvSpPr>
        <p:spPr/>
        <p:txBody>
          <a:bodyPr/>
          <a:lstStyle>
            <a:lvl1pPr>
              <a:defRPr/>
            </a:lvl1pPr>
          </a:lstStyle>
          <a:p>
            <a:pPr>
              <a:defRPr/>
            </a:pPr>
            <a:endParaRPr lang="tr-TR"/>
          </a:p>
        </p:txBody>
      </p:sp>
      <p:sp>
        <p:nvSpPr>
          <p:cNvPr id="5" name="Rectangle 6"/>
          <p:cNvSpPr>
            <a:spLocks noGrp="1" noChangeArrowheads="1"/>
          </p:cNvSpPr>
          <p:nvPr>
            <p:ph type="sldNum" sz="quarter" idx="12"/>
          </p:nvPr>
        </p:nvSpPr>
        <p:spPr/>
        <p:txBody>
          <a:bodyPr/>
          <a:lstStyle>
            <a:lvl1pPr>
              <a:defRPr/>
            </a:lvl1pPr>
          </a:lstStyle>
          <a:p>
            <a:pPr>
              <a:defRPr/>
            </a:pPr>
            <a:fld id="{07A26CD8-BA56-4011-B33D-4420FEAE010B}" type="slidenum">
              <a:rPr lang="tr-TR"/>
              <a:pPr>
                <a:defRPr/>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tr-TR"/>
          </a:p>
        </p:txBody>
      </p:sp>
      <p:sp>
        <p:nvSpPr>
          <p:cNvPr id="3" name="Rectangle 5"/>
          <p:cNvSpPr>
            <a:spLocks noGrp="1" noChangeArrowheads="1"/>
          </p:cNvSpPr>
          <p:nvPr>
            <p:ph type="ftr" sz="quarter" idx="11"/>
          </p:nvPr>
        </p:nvSpPr>
        <p:spPr/>
        <p:txBody>
          <a:bodyPr/>
          <a:lstStyle>
            <a:lvl1pPr>
              <a:defRPr/>
            </a:lvl1pPr>
          </a:lstStyle>
          <a:p>
            <a:pPr>
              <a:defRPr/>
            </a:pPr>
            <a:endParaRPr lang="tr-TR"/>
          </a:p>
        </p:txBody>
      </p:sp>
      <p:sp>
        <p:nvSpPr>
          <p:cNvPr id="4" name="Rectangle 6"/>
          <p:cNvSpPr>
            <a:spLocks noGrp="1" noChangeArrowheads="1"/>
          </p:cNvSpPr>
          <p:nvPr>
            <p:ph type="sldNum" sz="quarter" idx="12"/>
          </p:nvPr>
        </p:nvSpPr>
        <p:spPr/>
        <p:txBody>
          <a:bodyPr/>
          <a:lstStyle>
            <a:lvl1pPr>
              <a:defRPr/>
            </a:lvl1pPr>
          </a:lstStyle>
          <a:p>
            <a:pPr>
              <a:defRPr/>
            </a:pPr>
            <a:fld id="{120D7C4E-610E-4745-9C70-8F32E4CFA62B}" type="slidenum">
              <a:rPr lang="tr-TR"/>
              <a:pPr>
                <a:defRPr/>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074B7A82-E32D-4737-9F8D-A959E7C4944B}" type="slidenum">
              <a:rPr lang="tr-TR"/>
              <a:pPr>
                <a:defRPr/>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D9A4C12D-3C45-412A-B43F-DF7A1C14BD5A}" type="slidenum">
              <a:rPr lang="tr-TR"/>
              <a:pPr>
                <a:defRPr/>
              </a:pPr>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40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tr-T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tr-T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6FA01DBB-9CED-41C1-8304-C9083B3C8B95}"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4"/>
          <p:cNvSpPr>
            <a:spLocks noChangeArrowheads="1" noChangeShapeType="1" noTextEdit="1"/>
          </p:cNvSpPr>
          <p:nvPr/>
        </p:nvSpPr>
        <p:spPr bwMode="auto">
          <a:xfrm>
            <a:off x="357188" y="2500313"/>
            <a:ext cx="8424862" cy="2571750"/>
          </a:xfrm>
          <a:prstGeom prst="rect">
            <a:avLst/>
          </a:prstGeom>
        </p:spPr>
        <p:txBody>
          <a:bodyPr wrap="none" fromWordArt="1">
            <a:prstTxWarp prst="textDeflate">
              <a:avLst>
                <a:gd name="adj" fmla="val 29444"/>
              </a:avLst>
            </a:prstTxWarp>
          </a:bodyPr>
          <a:lstStyle/>
          <a:p>
            <a:pPr algn="ctr"/>
            <a:endParaRPr lang="tr-TR" sz="3600" kern="10" dirty="0">
              <a:ln w="9525">
                <a:solidFill>
                  <a:srgbClr val="000000"/>
                </a:solidFill>
                <a:round/>
                <a:headEnd/>
                <a:tailEnd/>
              </a:ln>
              <a:solidFill>
                <a:srgbClr val="000000"/>
              </a:solidFill>
              <a:latin typeface="Impact"/>
            </a:endParaRPr>
          </a:p>
        </p:txBody>
      </p:sp>
      <p:sp>
        <p:nvSpPr>
          <p:cNvPr id="16388" name="4 Metin kutusu"/>
          <p:cNvSpPr txBox="1">
            <a:spLocks noChangeArrowheads="1"/>
          </p:cNvSpPr>
          <p:nvPr/>
        </p:nvSpPr>
        <p:spPr bwMode="auto">
          <a:xfrm>
            <a:off x="4283968" y="4572000"/>
            <a:ext cx="4860032" cy="2062163"/>
          </a:xfrm>
          <a:prstGeom prst="rect">
            <a:avLst/>
          </a:prstGeom>
          <a:noFill/>
          <a:ln w="9525">
            <a:noFill/>
            <a:miter lim="800000"/>
            <a:headEnd/>
            <a:tailEnd/>
          </a:ln>
        </p:spPr>
        <p:txBody>
          <a:bodyPr wrap="square">
            <a:spAutoFit/>
          </a:bodyPr>
          <a:lstStyle/>
          <a:p>
            <a:r>
              <a:rPr lang="tr-TR" dirty="0"/>
              <a:t>	</a:t>
            </a:r>
            <a:r>
              <a:rPr lang="tr-TR" sz="2800" dirty="0"/>
              <a:t>       </a:t>
            </a:r>
          </a:p>
          <a:p>
            <a:pPr algn="ctr"/>
            <a:r>
              <a:rPr lang="tr-TR" sz="4400" dirty="0" smtClean="0"/>
              <a:t>Şule ANZERLİ</a:t>
            </a:r>
            <a:endParaRPr lang="tr-TR" sz="4400" dirty="0"/>
          </a:p>
          <a:p>
            <a:pPr algn="ctr"/>
            <a:r>
              <a:rPr lang="tr-TR" sz="2800" dirty="0" smtClean="0"/>
              <a:t>Rehber </a:t>
            </a:r>
            <a:r>
              <a:rPr lang="tr-TR" sz="2800" dirty="0"/>
              <a:t>Öğretmen</a:t>
            </a:r>
          </a:p>
          <a:p>
            <a:endParaRPr lang="tr-TR" sz="2800" dirty="0"/>
          </a:p>
        </p:txBody>
      </p:sp>
      <p:sp>
        <p:nvSpPr>
          <p:cNvPr id="5" name="4 Metin kutusu"/>
          <p:cNvSpPr txBox="1"/>
          <p:nvPr/>
        </p:nvSpPr>
        <p:spPr>
          <a:xfrm>
            <a:off x="1547664" y="332656"/>
            <a:ext cx="6336704" cy="4154984"/>
          </a:xfrm>
          <a:prstGeom prst="rect">
            <a:avLst/>
          </a:prstGeom>
          <a:noFill/>
        </p:spPr>
        <p:txBody>
          <a:bodyPr wrap="square" rtlCol="0">
            <a:spAutoFit/>
          </a:bodyPr>
          <a:lstStyle/>
          <a:p>
            <a:pPr algn="ctr"/>
            <a:r>
              <a:rPr lang="tr-TR" sz="6600" dirty="0" smtClean="0">
                <a:solidFill>
                  <a:srgbClr val="FF0000"/>
                </a:solidFill>
              </a:rPr>
              <a:t>VELİLERE YÖNELİK</a:t>
            </a:r>
          </a:p>
          <a:p>
            <a:pPr algn="ctr"/>
            <a:r>
              <a:rPr lang="tr-TR" sz="6600" dirty="0" smtClean="0">
                <a:solidFill>
                  <a:srgbClr val="FF0000"/>
                </a:solidFill>
              </a:rPr>
              <a:t>1.SINIF UYUM SEMİNERİ</a:t>
            </a:r>
            <a:endParaRPr lang="tr-TR" sz="66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2564904"/>
            <a:ext cx="8208912" cy="2677656"/>
          </a:xfrm>
          <a:prstGeom prst="rect">
            <a:avLst/>
          </a:prstGeom>
        </p:spPr>
        <p:txBody>
          <a:bodyPr wrap="square">
            <a:spAutoFit/>
          </a:bodyPr>
          <a:lstStyle/>
          <a:p>
            <a:pPr eaLnBrk="1" hangingPunct="1"/>
            <a:r>
              <a:rPr lang="tr-TR" altLang="tr-TR" sz="2800" dirty="0" smtClean="0">
                <a:solidFill>
                  <a:schemeClr val="bg2"/>
                </a:solidFill>
              </a:rPr>
              <a:t>Kendi sorumluluğunu taşıma becerisine sahip olmalıdır.</a:t>
            </a:r>
          </a:p>
          <a:p>
            <a:pPr eaLnBrk="1" hangingPunct="1"/>
            <a:endParaRPr lang="tr-TR" altLang="tr-TR" sz="2800" dirty="0" smtClean="0">
              <a:solidFill>
                <a:schemeClr val="bg2"/>
              </a:solidFill>
            </a:endParaRPr>
          </a:p>
          <a:p>
            <a:pPr eaLnBrk="1" hangingPunct="1"/>
            <a:r>
              <a:rPr lang="tr-TR" altLang="tr-TR" sz="2800" dirty="0" smtClean="0">
                <a:solidFill>
                  <a:schemeClr val="bg2"/>
                </a:solidFill>
              </a:rPr>
              <a:t>Kendini ifade etme becerisini kazanmış olmalıdır.</a:t>
            </a:r>
          </a:p>
          <a:p>
            <a:pPr eaLnBrk="1" hangingPunct="1"/>
            <a:endParaRPr lang="tr-TR" altLang="tr-TR" sz="2800" dirty="0" smtClean="0">
              <a:solidFill>
                <a:schemeClr val="bg2"/>
              </a:solidFill>
            </a:endParaRPr>
          </a:p>
          <a:p>
            <a:pPr eaLnBrk="1" hangingPunct="1"/>
            <a:r>
              <a:rPr lang="tr-TR" altLang="tr-TR" sz="2800" dirty="0" smtClean="0">
                <a:solidFill>
                  <a:schemeClr val="bg2"/>
                </a:solidFill>
              </a:rPr>
              <a:t>İletişim becerilerini kazanmış olmalıdır.</a:t>
            </a:r>
          </a:p>
        </p:txBody>
      </p:sp>
      <p:sp>
        <p:nvSpPr>
          <p:cNvPr id="3" name="2 Dikdörtgen"/>
          <p:cNvSpPr/>
          <p:nvPr/>
        </p:nvSpPr>
        <p:spPr>
          <a:xfrm>
            <a:off x="539552" y="1268760"/>
            <a:ext cx="8385629" cy="646331"/>
          </a:xfrm>
          <a:prstGeom prst="rect">
            <a:avLst/>
          </a:prstGeom>
        </p:spPr>
        <p:txBody>
          <a:bodyPr wrap="none">
            <a:spAutoFit/>
          </a:bodyPr>
          <a:lstStyle/>
          <a:p>
            <a:r>
              <a:rPr lang="tr-TR" sz="3600" b="1" dirty="0" smtClean="0">
                <a:solidFill>
                  <a:srgbClr val="C00000"/>
                </a:solidFill>
              </a:rPr>
              <a:t>Birinci sınıf çocuğunun yeterlilikleri</a:t>
            </a:r>
            <a:endParaRPr lang="tr-TR" sz="3600" b="1" dirty="0">
              <a:solidFill>
                <a:srgbClr val="C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416142"/>
            <a:ext cx="7200800" cy="4025717"/>
          </a:xfrm>
          <a:prstGeom prst="rect">
            <a:avLst/>
          </a:prstGeom>
        </p:spPr>
        <p:txBody>
          <a:bodyPr wrap="square">
            <a:spAutoFit/>
          </a:bodyPr>
          <a:lstStyle/>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1.SINIF</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*Oyuncaklarını ve odasını toplamak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*Kendi kendine giyinmek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*Sofra kurmaya yardım etmek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*Proje ve ödevlerini yapmak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*Temizlik alışkanlığı kazanmak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*Kardeşi ilgilenmek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*Giysilerini seçmek akşamdan hazırlamak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*Giysilerini dolabına kaldırmak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*Kendi başına yemek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*Yatağını toplamak</a:t>
            </a:r>
          </a:p>
          <a:p>
            <a:pPr marL="0" indent="0" eaLnBrk="1" hangingPunct="1">
              <a:spcBef>
                <a:spcPct val="20000"/>
              </a:spcBef>
              <a:buClrTx/>
              <a:buSzTx/>
              <a:buFont typeface="Wingdings 2" pitchFamily="18" charset="2"/>
              <a:buNone/>
              <a:defRPr/>
            </a:pPr>
            <a:r>
              <a:rPr lang="tr-TR" b="1" u="sng" dirty="0" smtClean="0">
                <a:solidFill>
                  <a:schemeClr val="bg2"/>
                </a:solidFill>
                <a:latin typeface="Times New Roman" pitchFamily="18" charset="0"/>
              </a:rPr>
              <a:t>*Basit yemek yapımına yardım</a:t>
            </a:r>
            <a:endParaRPr lang="en-US" b="1" u="sng" dirty="0" smtClean="0">
              <a:solidFill>
                <a:schemeClr val="bg2"/>
              </a:solidFill>
              <a:latin typeface="Times New Roman" pitchFamily="18" charset="0"/>
            </a:endParaRPr>
          </a:p>
        </p:txBody>
      </p:sp>
      <p:sp>
        <p:nvSpPr>
          <p:cNvPr id="3" name="2 Dikdörtgen"/>
          <p:cNvSpPr/>
          <p:nvPr/>
        </p:nvSpPr>
        <p:spPr>
          <a:xfrm>
            <a:off x="971600" y="476672"/>
            <a:ext cx="7416824" cy="954107"/>
          </a:xfrm>
          <a:prstGeom prst="rect">
            <a:avLst/>
          </a:prstGeom>
        </p:spPr>
        <p:txBody>
          <a:bodyPr wrap="square">
            <a:spAutoFit/>
          </a:bodyPr>
          <a:lstStyle/>
          <a:p>
            <a:r>
              <a:rPr lang="tr-TR" sz="2800" b="1" dirty="0" smtClean="0">
                <a:solidFill>
                  <a:srgbClr val="C00000"/>
                </a:solidFill>
              </a:rPr>
              <a:t>1. Sınıf çocuğunun yapabileceği sorumluluklar</a:t>
            </a:r>
            <a:endParaRPr lang="tr-TR" sz="2800" b="1" dirty="0">
              <a:solidFill>
                <a:srgbClr val="C0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115616" y="1484784"/>
            <a:ext cx="4572000" cy="4690515"/>
          </a:xfrm>
          <a:prstGeom prst="rect">
            <a:avLst/>
          </a:prstGeom>
        </p:spPr>
        <p:txBody>
          <a:bodyPr>
            <a:spAutoFit/>
          </a:bodyPr>
          <a:lstStyle/>
          <a:p>
            <a:pPr marL="0" indent="0" eaLnBrk="1" hangingPunct="1">
              <a:spcBef>
                <a:spcPct val="20000"/>
              </a:spcBef>
              <a:buClrTx/>
              <a:buSzTx/>
              <a:buFont typeface="Wingdings 2" pitchFamily="18" charset="2"/>
              <a:buNone/>
              <a:defRPr/>
            </a:pPr>
            <a:r>
              <a:rPr lang="tr-TR" b="1" dirty="0" smtClean="0">
                <a:latin typeface="Times New Roman" pitchFamily="18" charset="0"/>
              </a:rPr>
              <a:t>Kuş balık beslemek</a:t>
            </a:r>
          </a:p>
          <a:p>
            <a:pPr marL="0" indent="0" eaLnBrk="1" hangingPunct="1">
              <a:spcBef>
                <a:spcPct val="20000"/>
              </a:spcBef>
              <a:buClrTx/>
              <a:buSzTx/>
              <a:buFont typeface="Wingdings 2" pitchFamily="18" charset="2"/>
              <a:buNone/>
              <a:defRPr/>
            </a:pPr>
            <a:r>
              <a:rPr lang="tr-TR" b="1" dirty="0" smtClean="0">
                <a:latin typeface="Times New Roman" pitchFamily="18" charset="0"/>
              </a:rPr>
              <a:t>*Çantasını hazırlamak</a:t>
            </a:r>
          </a:p>
          <a:p>
            <a:pPr marL="0" indent="0" eaLnBrk="1" hangingPunct="1">
              <a:spcBef>
                <a:spcPct val="20000"/>
              </a:spcBef>
              <a:buClrTx/>
              <a:buSzTx/>
              <a:buFont typeface="Wingdings 2" pitchFamily="18" charset="2"/>
              <a:buNone/>
              <a:defRPr/>
            </a:pPr>
            <a:r>
              <a:rPr lang="tr-TR" b="1" dirty="0" smtClean="0">
                <a:latin typeface="Times New Roman" pitchFamily="18" charset="0"/>
              </a:rPr>
              <a:t>*Okuldaki ve evdeki  dolabını düzenlemek</a:t>
            </a:r>
          </a:p>
          <a:p>
            <a:pPr marL="0" indent="0" eaLnBrk="1" hangingPunct="1">
              <a:spcBef>
                <a:spcPct val="20000"/>
              </a:spcBef>
              <a:buClrTx/>
              <a:buSzTx/>
              <a:buFont typeface="Wingdings 2" pitchFamily="18" charset="2"/>
              <a:buNone/>
              <a:defRPr/>
            </a:pPr>
            <a:r>
              <a:rPr lang="tr-TR" b="1" dirty="0" smtClean="0">
                <a:latin typeface="Times New Roman" pitchFamily="18" charset="0"/>
              </a:rPr>
              <a:t>*Kirlileri kirliye atmak</a:t>
            </a:r>
          </a:p>
          <a:p>
            <a:pPr marL="0" indent="0" eaLnBrk="1" hangingPunct="1">
              <a:spcBef>
                <a:spcPct val="20000"/>
              </a:spcBef>
              <a:buClrTx/>
              <a:buSzTx/>
              <a:buFont typeface="Wingdings 2" pitchFamily="18" charset="2"/>
              <a:buNone/>
              <a:defRPr/>
            </a:pPr>
            <a:r>
              <a:rPr lang="tr-TR" b="1" dirty="0" smtClean="0">
                <a:latin typeface="Times New Roman" pitchFamily="18" charset="0"/>
              </a:rPr>
              <a:t>*Alışverişe yardım </a:t>
            </a:r>
          </a:p>
          <a:p>
            <a:pPr marL="0" indent="0" eaLnBrk="1" hangingPunct="1">
              <a:spcBef>
                <a:spcPct val="20000"/>
              </a:spcBef>
              <a:buClrTx/>
              <a:buSzTx/>
              <a:buFont typeface="Wingdings 2" pitchFamily="18" charset="2"/>
              <a:buNone/>
              <a:defRPr/>
            </a:pPr>
            <a:r>
              <a:rPr lang="tr-TR" b="1" dirty="0" smtClean="0">
                <a:latin typeface="Times New Roman" pitchFamily="18" charset="0"/>
              </a:rPr>
              <a:t>*Yemek yediği tabağı götürmek</a:t>
            </a:r>
          </a:p>
          <a:p>
            <a:pPr marL="0" indent="0" eaLnBrk="1" hangingPunct="1">
              <a:spcBef>
                <a:spcPct val="20000"/>
              </a:spcBef>
              <a:buClrTx/>
              <a:buSzTx/>
              <a:buFont typeface="Wingdings 2" pitchFamily="18" charset="2"/>
              <a:buNone/>
              <a:defRPr/>
            </a:pPr>
            <a:r>
              <a:rPr lang="tr-TR" b="1" dirty="0" smtClean="0">
                <a:latin typeface="Times New Roman" pitchFamily="18" charset="0"/>
              </a:rPr>
              <a:t>*Telefonla bildiği yerleri aramak</a:t>
            </a:r>
          </a:p>
          <a:p>
            <a:pPr marL="0" indent="0" eaLnBrk="1" hangingPunct="1">
              <a:spcBef>
                <a:spcPct val="20000"/>
              </a:spcBef>
              <a:buClrTx/>
              <a:buSzTx/>
              <a:buFont typeface="Wingdings 2" pitchFamily="18" charset="2"/>
              <a:buNone/>
              <a:defRPr/>
            </a:pPr>
            <a:r>
              <a:rPr lang="tr-TR" b="1" dirty="0" smtClean="0">
                <a:latin typeface="Times New Roman" pitchFamily="18" charset="0"/>
              </a:rPr>
              <a:t>*Çiçekleri sulamak</a:t>
            </a:r>
          </a:p>
          <a:p>
            <a:pPr marL="0" indent="0" eaLnBrk="1" hangingPunct="1">
              <a:spcBef>
                <a:spcPct val="20000"/>
              </a:spcBef>
              <a:buClrTx/>
              <a:buSzTx/>
              <a:buFont typeface="Wingdings 2" pitchFamily="18" charset="2"/>
              <a:buNone/>
              <a:defRPr/>
            </a:pPr>
            <a:r>
              <a:rPr lang="tr-TR" b="1" dirty="0" smtClean="0">
                <a:latin typeface="Times New Roman" pitchFamily="18" charset="0"/>
              </a:rPr>
              <a:t>* Bulaşık yıkamak</a:t>
            </a:r>
          </a:p>
          <a:p>
            <a:pPr marL="0" indent="0" eaLnBrk="1" hangingPunct="1">
              <a:spcBef>
                <a:spcPct val="20000"/>
              </a:spcBef>
              <a:buClrTx/>
              <a:buSzTx/>
              <a:buFont typeface="Wingdings 2" pitchFamily="18" charset="2"/>
              <a:buNone/>
              <a:defRPr/>
            </a:pPr>
            <a:r>
              <a:rPr lang="tr-TR" b="1" dirty="0" smtClean="0">
                <a:latin typeface="Times New Roman" pitchFamily="18" charset="0"/>
              </a:rPr>
              <a:t>*Birlikte hediye hazırlamak</a:t>
            </a:r>
          </a:p>
          <a:p>
            <a:pPr marL="0" indent="0" eaLnBrk="1" hangingPunct="1">
              <a:spcBef>
                <a:spcPct val="20000"/>
              </a:spcBef>
              <a:buClrTx/>
              <a:buSzTx/>
              <a:buFont typeface="Wingdings 2" pitchFamily="18" charset="2"/>
              <a:buNone/>
              <a:defRPr/>
            </a:pPr>
            <a:r>
              <a:rPr lang="tr-TR" b="1" dirty="0" smtClean="0">
                <a:latin typeface="Times New Roman" pitchFamily="18" charset="0"/>
              </a:rPr>
              <a:t>*Kitap okumak</a:t>
            </a:r>
          </a:p>
          <a:p>
            <a:pPr marL="0" indent="0" eaLnBrk="1" hangingPunct="1">
              <a:spcBef>
                <a:spcPct val="20000"/>
              </a:spcBef>
              <a:buClrTx/>
              <a:buSzTx/>
              <a:buFont typeface="Wingdings 2" pitchFamily="18" charset="2"/>
              <a:buNone/>
              <a:defRPr/>
            </a:pPr>
            <a:r>
              <a:rPr lang="tr-TR" b="1" dirty="0" smtClean="0">
                <a:latin typeface="Times New Roman" pitchFamily="18" charset="0"/>
              </a:rPr>
              <a:t>*Kendini  hazırlanmak</a:t>
            </a:r>
          </a:p>
          <a:p>
            <a:pPr marL="0" indent="0" eaLnBrk="1" hangingPunct="1">
              <a:spcBef>
                <a:spcPct val="20000"/>
              </a:spcBef>
              <a:buClrTx/>
              <a:buSzTx/>
              <a:buFont typeface="Wingdings 2" pitchFamily="18" charset="2"/>
              <a:buNone/>
              <a:defRPr/>
            </a:pPr>
            <a:r>
              <a:rPr lang="tr-TR" b="1" dirty="0" smtClean="0">
                <a:latin typeface="Times New Roman" pitchFamily="18" charset="0"/>
              </a:rPr>
              <a:t>*Kahvaltısını hazırlamak</a:t>
            </a:r>
          </a:p>
          <a:p>
            <a:pPr marL="0" indent="0" eaLnBrk="1" hangingPunct="1">
              <a:spcBef>
                <a:spcPct val="20000"/>
              </a:spcBef>
              <a:buClrTx/>
              <a:buSzTx/>
              <a:buFont typeface="Wingdings 2" pitchFamily="18" charset="2"/>
              <a:buNone/>
              <a:defRPr/>
            </a:pPr>
            <a:r>
              <a:rPr lang="tr-TR" b="1" dirty="0" smtClean="0">
                <a:latin typeface="Times New Roman" pitchFamily="18" charset="0"/>
              </a:rPr>
              <a:t>*Evin anahtarını unutmamak</a:t>
            </a:r>
            <a:endParaRPr lang="en-US" b="1" dirty="0" smtClean="0">
              <a:latin typeface="Times New Roman" pitchFamily="18" charset="0"/>
            </a:endParaRPr>
          </a:p>
        </p:txBody>
      </p:sp>
      <p:sp>
        <p:nvSpPr>
          <p:cNvPr id="3" name="2 Dikdörtgen"/>
          <p:cNvSpPr/>
          <p:nvPr/>
        </p:nvSpPr>
        <p:spPr>
          <a:xfrm>
            <a:off x="971600" y="332656"/>
            <a:ext cx="7056784" cy="1077218"/>
          </a:xfrm>
          <a:prstGeom prst="rect">
            <a:avLst/>
          </a:prstGeom>
        </p:spPr>
        <p:txBody>
          <a:bodyPr wrap="square">
            <a:spAutoFit/>
          </a:bodyPr>
          <a:lstStyle/>
          <a:p>
            <a:r>
              <a:rPr lang="tr-TR" sz="3200" b="1" dirty="0" smtClean="0">
                <a:solidFill>
                  <a:srgbClr val="C00000"/>
                </a:solidFill>
              </a:rPr>
              <a:t>1. Sınıf çocuğunun yapabileceği sorumluluklar</a:t>
            </a:r>
            <a:endParaRPr lang="tr-TR" sz="3200" b="1" dirty="0">
              <a:solidFill>
                <a:srgbClr val="C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997838"/>
            <a:ext cx="8208912" cy="3170099"/>
          </a:xfrm>
          <a:prstGeom prst="rect">
            <a:avLst/>
          </a:prstGeom>
        </p:spPr>
        <p:txBody>
          <a:bodyPr wrap="square">
            <a:spAutoFit/>
          </a:bodyPr>
          <a:lstStyle/>
          <a:p>
            <a:pPr eaLnBrk="1" hangingPunct="1"/>
            <a:r>
              <a:rPr lang="tr-TR" altLang="tr-TR" sz="2000" b="1" dirty="0" smtClean="0">
                <a:solidFill>
                  <a:schemeClr val="bg2"/>
                </a:solidFill>
              </a:rPr>
              <a:t>Yeni bir çevreye uyum sorunu ile karşı karşıyadır.</a:t>
            </a:r>
          </a:p>
          <a:p>
            <a:pPr eaLnBrk="1" hangingPunct="1"/>
            <a:endParaRPr lang="tr-TR" altLang="tr-TR" sz="2000" b="1" dirty="0" smtClean="0">
              <a:solidFill>
                <a:schemeClr val="bg2"/>
              </a:solidFill>
            </a:endParaRPr>
          </a:p>
          <a:p>
            <a:pPr eaLnBrk="1" hangingPunct="1"/>
            <a:r>
              <a:rPr lang="tr-TR" altLang="tr-TR" sz="2000" b="1" dirty="0" smtClean="0">
                <a:solidFill>
                  <a:schemeClr val="bg2"/>
                </a:solidFill>
              </a:rPr>
              <a:t>Yaşıtları arasında yer bulmak, öğretmen ve arkadaşlarına kendini beğendirmek durumundadır.</a:t>
            </a:r>
          </a:p>
          <a:p>
            <a:pPr eaLnBrk="1" hangingPunct="1"/>
            <a:endParaRPr lang="tr-TR" altLang="tr-TR" sz="2000" b="1" dirty="0" smtClean="0">
              <a:solidFill>
                <a:schemeClr val="bg2"/>
              </a:solidFill>
            </a:endParaRPr>
          </a:p>
          <a:p>
            <a:pPr eaLnBrk="1" hangingPunct="1"/>
            <a:r>
              <a:rPr lang="tr-TR" altLang="tr-TR" sz="2000" b="1" dirty="0" smtClean="0">
                <a:solidFill>
                  <a:schemeClr val="bg2"/>
                </a:solidFill>
              </a:rPr>
              <a:t>Bedensel yönden henüz gelişme halindedir.</a:t>
            </a:r>
          </a:p>
          <a:p>
            <a:pPr eaLnBrk="1" hangingPunct="1"/>
            <a:endParaRPr lang="tr-TR" altLang="tr-TR" sz="2000" b="1" dirty="0" smtClean="0">
              <a:solidFill>
                <a:schemeClr val="bg2"/>
              </a:solidFill>
            </a:endParaRPr>
          </a:p>
          <a:p>
            <a:pPr eaLnBrk="1" hangingPunct="1"/>
            <a:r>
              <a:rPr lang="tr-TR" altLang="tr-TR" sz="2000" b="1" dirty="0" smtClean="0">
                <a:solidFill>
                  <a:schemeClr val="bg2"/>
                </a:solidFill>
              </a:rPr>
              <a:t>Küçük kasları, parmak hareketleri, gözün el hareketlerine uyması, konuşmasında rol oynayan  boğaz ve dil kasları henüz gelişme halindedir.</a:t>
            </a:r>
          </a:p>
        </p:txBody>
      </p:sp>
      <p:sp>
        <p:nvSpPr>
          <p:cNvPr id="3" name="2 Dikdörtgen"/>
          <p:cNvSpPr/>
          <p:nvPr/>
        </p:nvSpPr>
        <p:spPr>
          <a:xfrm>
            <a:off x="971600" y="908720"/>
            <a:ext cx="6696744" cy="646331"/>
          </a:xfrm>
          <a:prstGeom prst="rect">
            <a:avLst/>
          </a:prstGeom>
        </p:spPr>
        <p:txBody>
          <a:bodyPr wrap="square">
            <a:spAutoFit/>
          </a:bodyPr>
          <a:lstStyle/>
          <a:p>
            <a:r>
              <a:rPr lang="tr-TR" sz="3600" b="1" dirty="0" smtClean="0">
                <a:solidFill>
                  <a:srgbClr val="C00000"/>
                </a:solidFill>
              </a:rPr>
              <a:t>Kısaca özetlenirse…</a:t>
            </a:r>
            <a:endParaRPr lang="tr-TR" sz="3600" b="1" dirty="0">
              <a:solidFill>
                <a:srgbClr val="C0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1484784"/>
            <a:ext cx="7920880" cy="4832092"/>
          </a:xfrm>
          <a:prstGeom prst="rect">
            <a:avLst/>
          </a:prstGeom>
        </p:spPr>
        <p:txBody>
          <a:bodyPr wrap="square">
            <a:spAutoFit/>
          </a:bodyPr>
          <a:lstStyle/>
          <a:p>
            <a:pPr eaLnBrk="1" hangingPunct="1"/>
            <a:r>
              <a:rPr lang="tr-TR" altLang="tr-TR" sz="2800" b="1" dirty="0" smtClean="0">
                <a:solidFill>
                  <a:srgbClr val="FF0000"/>
                </a:solidFill>
              </a:rPr>
              <a:t>Öğrenmede zorluk çekebilir:</a:t>
            </a:r>
          </a:p>
          <a:p>
            <a:pPr eaLnBrk="1" hangingPunct="1"/>
            <a:endParaRPr lang="tr-TR" altLang="tr-TR" sz="2800" dirty="0" smtClean="0">
              <a:solidFill>
                <a:srgbClr val="FF0000"/>
              </a:solidFill>
            </a:endParaRPr>
          </a:p>
          <a:p>
            <a:pPr eaLnBrk="1" hangingPunct="1"/>
            <a:r>
              <a:rPr lang="tr-TR" altLang="tr-TR" sz="2800" dirty="0" smtClean="0"/>
              <a:t>Mahcubiyet, öfke hatta suçlanma psikolojisine girmeyin.</a:t>
            </a:r>
          </a:p>
          <a:p>
            <a:pPr eaLnBrk="1" hangingPunct="1"/>
            <a:endParaRPr lang="tr-TR" altLang="tr-TR" sz="2800" dirty="0" smtClean="0"/>
          </a:p>
          <a:p>
            <a:pPr eaLnBrk="1" hangingPunct="1"/>
            <a:r>
              <a:rPr lang="tr-TR" altLang="tr-TR" sz="2800" dirty="0" smtClean="0"/>
              <a:t>Görsel olmayan çalışmalardan sıkılabilir.</a:t>
            </a:r>
          </a:p>
          <a:p>
            <a:pPr eaLnBrk="1" hangingPunct="1"/>
            <a:endParaRPr lang="tr-TR" altLang="tr-TR" sz="2800" dirty="0" smtClean="0"/>
          </a:p>
          <a:p>
            <a:pPr eaLnBrk="1" hangingPunct="1"/>
            <a:r>
              <a:rPr lang="tr-TR" altLang="tr-TR" sz="2800" dirty="0" smtClean="0"/>
              <a:t>Ona arada hareket imkanı sağlayın.</a:t>
            </a:r>
          </a:p>
          <a:p>
            <a:pPr eaLnBrk="1" hangingPunct="1"/>
            <a:endParaRPr lang="tr-TR" altLang="tr-TR" sz="2800" dirty="0" smtClean="0"/>
          </a:p>
          <a:p>
            <a:pPr eaLnBrk="1" hangingPunct="1"/>
            <a:r>
              <a:rPr lang="tr-TR" altLang="tr-TR" sz="2800" dirty="0" smtClean="0"/>
              <a:t>Öğretmenle işbirliği yapın, rehberlik uzmanı ile görüşün</a:t>
            </a:r>
            <a:r>
              <a:rPr lang="tr-TR" altLang="tr-TR" dirty="0" smtClean="0"/>
              <a:t>.</a:t>
            </a:r>
          </a:p>
        </p:txBody>
      </p:sp>
      <p:sp>
        <p:nvSpPr>
          <p:cNvPr id="3" name="2 Dikdörtgen"/>
          <p:cNvSpPr/>
          <p:nvPr/>
        </p:nvSpPr>
        <p:spPr>
          <a:xfrm>
            <a:off x="611560" y="548681"/>
            <a:ext cx="7776864" cy="830998"/>
          </a:xfrm>
          <a:prstGeom prst="rect">
            <a:avLst/>
          </a:prstGeom>
        </p:spPr>
        <p:txBody>
          <a:bodyPr wrap="square">
            <a:spAutoFit/>
          </a:bodyPr>
          <a:lstStyle/>
          <a:p>
            <a:r>
              <a:rPr lang="tr-TR" sz="2400" b="1" dirty="0" smtClean="0">
                <a:solidFill>
                  <a:srgbClr val="C00000"/>
                </a:solidFill>
              </a:rPr>
              <a:t>İlkokul Birinci sınıf çocuklarında karşılaşılabilecek sorunlar:</a:t>
            </a:r>
            <a:endParaRPr lang="tr-TR" sz="2400" b="1" dirty="0">
              <a:solidFill>
                <a:srgbClr val="C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2136339"/>
            <a:ext cx="8280920" cy="3970318"/>
          </a:xfrm>
          <a:prstGeom prst="rect">
            <a:avLst/>
          </a:prstGeom>
        </p:spPr>
        <p:txBody>
          <a:bodyPr wrap="square">
            <a:spAutoFit/>
          </a:bodyPr>
          <a:lstStyle/>
          <a:p>
            <a:pPr eaLnBrk="1" hangingPunct="1"/>
            <a:r>
              <a:rPr lang="tr-TR" altLang="tr-TR" sz="2800" b="1" dirty="0" smtClean="0">
                <a:solidFill>
                  <a:srgbClr val="FF0000"/>
                </a:solidFill>
              </a:rPr>
              <a:t>Tırnak yeme alışkanlığı olabilir:</a:t>
            </a:r>
          </a:p>
          <a:p>
            <a:pPr eaLnBrk="1" hangingPunct="1"/>
            <a:r>
              <a:rPr lang="tr-TR" altLang="tr-TR" sz="2800" b="1" dirty="0" smtClean="0"/>
              <a:t>Taklit veya zorlanma ortamı sonucu</a:t>
            </a:r>
          </a:p>
          <a:p>
            <a:pPr eaLnBrk="1" hangingPunct="1"/>
            <a:r>
              <a:rPr lang="tr-TR" altLang="tr-TR" sz="2800" b="1" dirty="0" smtClean="0"/>
              <a:t>Fazla ısrarcı olmayın.</a:t>
            </a:r>
          </a:p>
          <a:p>
            <a:pPr eaLnBrk="1" hangingPunct="1"/>
            <a:r>
              <a:rPr lang="tr-TR" altLang="tr-TR" sz="2800" b="1" dirty="0" smtClean="0"/>
              <a:t>İşe yarayacak yöntemi deneme yanılma yolu ile bulun.</a:t>
            </a:r>
          </a:p>
          <a:p>
            <a:pPr eaLnBrk="1" hangingPunct="1"/>
            <a:r>
              <a:rPr lang="tr-TR" altLang="tr-TR" sz="2800" b="1" dirty="0" smtClean="0"/>
              <a:t>Farklı rahatlama yöntemleri öğretin.</a:t>
            </a:r>
          </a:p>
          <a:p>
            <a:pPr eaLnBrk="1" hangingPunct="1"/>
            <a:r>
              <a:rPr lang="tr-TR" altLang="tr-TR" sz="2800" b="1" dirty="0" smtClean="0"/>
              <a:t>Zorlama varsa bunu azaltın.</a:t>
            </a:r>
          </a:p>
          <a:p>
            <a:pPr eaLnBrk="1" hangingPunct="1"/>
            <a:r>
              <a:rPr lang="tr-TR" altLang="tr-TR" sz="2800" b="1" dirty="0" smtClean="0"/>
              <a:t>Öfke gibi duygularını ifade etmesine izin verin.</a:t>
            </a:r>
          </a:p>
        </p:txBody>
      </p:sp>
      <p:sp>
        <p:nvSpPr>
          <p:cNvPr id="3" name="2 Dikdörtgen"/>
          <p:cNvSpPr/>
          <p:nvPr/>
        </p:nvSpPr>
        <p:spPr>
          <a:xfrm>
            <a:off x="755576" y="1124745"/>
            <a:ext cx="7704856" cy="954107"/>
          </a:xfrm>
          <a:prstGeom prst="rect">
            <a:avLst/>
          </a:prstGeom>
        </p:spPr>
        <p:txBody>
          <a:bodyPr wrap="square">
            <a:spAutoFit/>
          </a:bodyPr>
          <a:lstStyle/>
          <a:p>
            <a:r>
              <a:rPr lang="tr-TR" sz="2800" b="1" dirty="0" smtClean="0">
                <a:solidFill>
                  <a:srgbClr val="C00000"/>
                </a:solidFill>
              </a:rPr>
              <a:t>İlkokul Birinci sınıf çocuklarında karşılaşılabilecek sorunlar:</a:t>
            </a:r>
            <a:endParaRPr lang="tr-TR" sz="2800" b="1" dirty="0">
              <a:solidFill>
                <a:srgbClr val="C0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a:xfrm>
            <a:off x="457200" y="549275"/>
            <a:ext cx="8291513" cy="5576888"/>
          </a:xfrm>
          <a:solidFill>
            <a:srgbClr val="FF6600"/>
          </a:solidFill>
        </p:spPr>
        <p:txBody>
          <a:bodyPr/>
          <a:lstStyle/>
          <a:p>
            <a:pPr algn="ctr" eaLnBrk="1" hangingPunct="1">
              <a:defRPr/>
            </a:pPr>
            <a:r>
              <a:rPr lang="tr-TR" sz="2800" b="1" dirty="0" smtClean="0">
                <a:solidFill>
                  <a:schemeClr val="bg1"/>
                </a:solidFill>
                <a:latin typeface="Comic Sans MS" pitchFamily="66" charset="0"/>
              </a:rPr>
              <a:t>İlkokul döneminde ailenin çocuğa karşı olan tutumu çocuğun benlik algısını yani çocuğun kendisini nasıl gördüğünü olumlu yada olumsuz etkiler. </a:t>
            </a:r>
          </a:p>
          <a:p>
            <a:pPr eaLnBrk="1" hangingPunct="1">
              <a:defRPr/>
            </a:pPr>
            <a:r>
              <a:rPr lang="tr-TR" sz="2800" b="1" dirty="0" smtClean="0">
                <a:solidFill>
                  <a:schemeClr val="bg1"/>
                </a:solidFill>
                <a:latin typeface="Comic Sans MS" pitchFamily="66" charset="0"/>
              </a:rPr>
              <a:t>Dolayısıyla çocuğun başarılı , mutlu olabilmesi ve çevresiyle olumlu ilişkiler kurabilmesi için ailenin dikkat etmesi gereken bazı konular vardır.Bunlar: </a:t>
            </a:r>
            <a:br>
              <a:rPr lang="tr-TR" sz="2800" b="1" dirty="0" smtClean="0">
                <a:solidFill>
                  <a:schemeClr val="bg1"/>
                </a:solidFill>
                <a:latin typeface="Comic Sans MS" pitchFamily="66" charset="0"/>
              </a:rPr>
            </a:br>
            <a:endParaRPr lang="tr-TR" sz="2800" b="1" dirty="0" smtClean="0">
              <a:solidFill>
                <a:schemeClr val="bg1"/>
              </a:solidFill>
              <a:latin typeface="Comic Sans MS" pitchFamily="66" charset="0"/>
            </a:endParaRPr>
          </a:p>
        </p:txBody>
      </p:sp>
      <p:pic>
        <p:nvPicPr>
          <p:cNvPr id="19459" name="Picture 4" descr="Resim6"/>
          <p:cNvPicPr>
            <a:picLocks noGrp="1" noChangeAspect="1" noChangeArrowheads="1"/>
          </p:cNvPicPr>
          <p:nvPr>
            <p:ph sz="half" idx="2"/>
          </p:nvPr>
        </p:nvPicPr>
        <p:blipFill>
          <a:blip r:embed="rId3" cstate="print"/>
          <a:srcRect/>
          <a:stretch>
            <a:fillRect/>
          </a:stretch>
        </p:blipFill>
        <p:spPr>
          <a:xfrm>
            <a:off x="6591300" y="3933825"/>
            <a:ext cx="2552700" cy="2770188"/>
          </a:xfr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457200" y="476250"/>
            <a:ext cx="5122863" cy="5649913"/>
          </a:xfrm>
          <a:solidFill>
            <a:srgbClr val="FFCCFF"/>
          </a:solidFill>
        </p:spPr>
        <p:txBody>
          <a:bodyPr/>
          <a:lstStyle/>
          <a:p>
            <a:pPr eaLnBrk="1" hangingPunct="1">
              <a:buFontTx/>
              <a:buNone/>
              <a:defRPr/>
            </a:pPr>
            <a:r>
              <a:rPr lang="tr-TR" sz="2800" b="1" dirty="0" smtClean="0">
                <a:solidFill>
                  <a:srgbClr val="6600CC"/>
                </a:solidFill>
                <a:latin typeface="Comic Sans MS" pitchFamily="66" charset="0"/>
              </a:rPr>
              <a:t>  1-Çocuğun okula karşı olumsuz duygular beslememesi için okulun ve okumanın kazandıracağı şeylerden bahsedebilirler. Örneğin okulda kuracağı arkadaşlıklardan yada anne babanın geçmişte arkadaşları ve öğretmeniyle olan olumlu yaşantılarından örnekler verilebilir.</a:t>
            </a:r>
            <a:r>
              <a:rPr lang="tr-TR" sz="2800" b="1" dirty="0" smtClean="0">
                <a:latin typeface="Comic Sans MS" pitchFamily="66" charset="0"/>
              </a:rPr>
              <a:t> </a:t>
            </a:r>
            <a:br>
              <a:rPr lang="tr-TR" sz="2800" b="1" dirty="0" smtClean="0">
                <a:latin typeface="Comic Sans MS" pitchFamily="66" charset="0"/>
              </a:rPr>
            </a:br>
            <a:endParaRPr lang="tr-TR" sz="2800" b="1" dirty="0" smtClean="0">
              <a:latin typeface="Comic Sans MS" pitchFamily="66" charset="0"/>
            </a:endParaRPr>
          </a:p>
        </p:txBody>
      </p:sp>
      <p:pic>
        <p:nvPicPr>
          <p:cNvPr id="20483" name="Picture 4" descr="Resimü"/>
          <p:cNvPicPr>
            <a:picLocks noGrp="1" noChangeAspect="1" noChangeArrowheads="1"/>
          </p:cNvPicPr>
          <p:nvPr>
            <p:ph sz="half" idx="2"/>
          </p:nvPr>
        </p:nvPicPr>
        <p:blipFill>
          <a:blip r:embed="rId3" cstate="print"/>
          <a:srcRect/>
          <a:stretch>
            <a:fillRect/>
          </a:stretch>
        </p:blipFill>
        <p:spPr>
          <a:xfrm>
            <a:off x="5219700" y="1628775"/>
            <a:ext cx="3751263" cy="4525963"/>
          </a:xfr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sz="half" idx="1"/>
          </p:nvPr>
        </p:nvSpPr>
        <p:spPr>
          <a:xfrm>
            <a:off x="457200" y="549275"/>
            <a:ext cx="8218488" cy="5576888"/>
          </a:xfrm>
          <a:solidFill>
            <a:srgbClr val="CCFFCC"/>
          </a:solidFill>
        </p:spPr>
        <p:txBody>
          <a:bodyPr/>
          <a:lstStyle/>
          <a:p>
            <a:pPr eaLnBrk="1" hangingPunct="1">
              <a:buFontTx/>
              <a:buNone/>
              <a:defRPr/>
            </a:pPr>
            <a:r>
              <a:rPr lang="tr-TR" sz="3600" dirty="0" smtClean="0">
                <a:solidFill>
                  <a:srgbClr val="333300"/>
                </a:solidFill>
                <a:latin typeface="Comic Sans MS" pitchFamily="66" charset="0"/>
              </a:rPr>
              <a:t>2-Okula gitmeyi zorunluluk ya da ceza gibi algılamalarına sebep olacak konuşmalardan kaçınmalıdırlar. </a:t>
            </a:r>
          </a:p>
          <a:p>
            <a:pPr algn="ctr" eaLnBrk="1" hangingPunct="1">
              <a:buFontTx/>
              <a:buNone/>
              <a:defRPr/>
            </a:pPr>
            <a:r>
              <a:rPr lang="tr-TR" sz="3600" dirty="0" smtClean="0">
                <a:solidFill>
                  <a:srgbClr val="0000FF"/>
                </a:solidFill>
                <a:latin typeface="Comic Sans MS" pitchFamily="66" charset="0"/>
              </a:rPr>
              <a:t>(‘Çok yaramazlık yapıyorsun seneye okula göndereyim senide gününü gör.’</a:t>
            </a:r>
            <a:r>
              <a:rPr lang="tr-TR" sz="3600" dirty="0" smtClean="0">
                <a:solidFill>
                  <a:srgbClr val="333300"/>
                </a:solidFill>
                <a:latin typeface="Comic Sans MS" pitchFamily="66" charset="0"/>
              </a:rPr>
              <a:t> Ya da’ </a:t>
            </a:r>
            <a:r>
              <a:rPr lang="tr-TR" sz="3600" dirty="0" smtClean="0">
                <a:solidFill>
                  <a:srgbClr val="FF3300"/>
                </a:solidFill>
                <a:latin typeface="Comic Sans MS" pitchFamily="66" charset="0"/>
              </a:rPr>
              <a:t>Okula başla da senden kurtulayım.’ )</a:t>
            </a:r>
            <a:br>
              <a:rPr lang="tr-TR" sz="3600" dirty="0" smtClean="0">
                <a:solidFill>
                  <a:srgbClr val="FF3300"/>
                </a:solidFill>
                <a:latin typeface="Comic Sans MS" pitchFamily="66" charset="0"/>
              </a:rPr>
            </a:br>
            <a:endParaRPr lang="tr-TR" sz="3600" dirty="0" smtClean="0">
              <a:solidFill>
                <a:srgbClr val="FF33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1052513"/>
            <a:ext cx="8229600" cy="5073650"/>
          </a:xfrm>
          <a:solidFill>
            <a:srgbClr val="FFFF00"/>
          </a:solidFill>
        </p:spPr>
        <p:txBody>
          <a:bodyPr/>
          <a:lstStyle/>
          <a:p>
            <a:pPr algn="ctr" eaLnBrk="1" hangingPunct="1">
              <a:lnSpc>
                <a:spcPct val="90000"/>
              </a:lnSpc>
              <a:buFontTx/>
              <a:buNone/>
              <a:defRPr/>
            </a:pPr>
            <a:r>
              <a:rPr lang="tr-TR" sz="3600" b="1" dirty="0" smtClean="0">
                <a:solidFill>
                  <a:srgbClr val="DA3716"/>
                </a:solidFill>
                <a:latin typeface="Comic Sans MS" pitchFamily="66" charset="0"/>
              </a:rPr>
              <a:t>3-Başarısızlığı konusunda ailenin vereceği olumsuz tepkiler,         ya çocuğun okuldan ve derslerden soğumasına ya da aşırı ders çalışmasına ve sosyal etkinliklere katılmamasına yol açabilir.</a:t>
            </a:r>
          </a:p>
          <a:p>
            <a:pPr algn="ctr" eaLnBrk="1" hangingPunct="1">
              <a:lnSpc>
                <a:spcPct val="90000"/>
              </a:lnSpc>
              <a:buFontTx/>
              <a:buNone/>
              <a:defRPr/>
            </a:pPr>
            <a:r>
              <a:rPr lang="tr-TR" sz="3600" b="1" dirty="0" smtClean="0">
                <a:solidFill>
                  <a:srgbClr val="DA3716"/>
                </a:solidFill>
                <a:latin typeface="Comic Sans MS" pitchFamily="66" charset="0"/>
              </a:rPr>
              <a:t> Bu da çocuğun </a:t>
            </a:r>
            <a:r>
              <a:rPr lang="tr-TR" sz="3600" b="1" dirty="0" err="1" smtClean="0">
                <a:solidFill>
                  <a:srgbClr val="DA3716"/>
                </a:solidFill>
                <a:latin typeface="Comic Sans MS" pitchFamily="66" charset="0"/>
              </a:rPr>
              <a:t>psiko</a:t>
            </a:r>
            <a:r>
              <a:rPr lang="tr-TR" sz="3600" b="1" dirty="0" smtClean="0">
                <a:solidFill>
                  <a:srgbClr val="DA3716"/>
                </a:solidFill>
                <a:latin typeface="Comic Sans MS" pitchFamily="66" charset="0"/>
              </a:rPr>
              <a:t>-sosyal gelişimini olumsuz etkiler</a:t>
            </a:r>
            <a:r>
              <a:rPr lang="tr-TR" sz="3600" b="1" dirty="0" smtClean="0">
                <a:latin typeface="Comic Sans MS" pitchFamily="66" charset="0"/>
              </a:rPr>
              <a:t>.</a:t>
            </a:r>
            <a:r>
              <a:rPr lang="tr-TR" dirty="0" smtClean="0"/>
              <a:t> </a:t>
            </a:r>
            <a:br>
              <a:rPr lang="tr-TR" dirty="0" smtClean="0"/>
            </a:br>
            <a:endParaRPr lang="tr-TR"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18488" cy="3225800"/>
          </a:xfrm>
          <a:solidFill>
            <a:srgbClr val="00FF00"/>
          </a:solidFill>
        </p:spPr>
        <p:txBody>
          <a:bodyPr/>
          <a:lstStyle/>
          <a:p>
            <a:pPr algn="ctr" eaLnBrk="1" hangingPunct="1">
              <a:defRPr/>
            </a:pPr>
            <a:r>
              <a:rPr lang="tr-TR" smtClean="0">
                <a:latin typeface="Comic Sans MS" pitchFamily="66" charset="0"/>
              </a:rPr>
              <a:t/>
            </a:r>
            <a:br>
              <a:rPr lang="tr-TR" smtClean="0">
                <a:latin typeface="Comic Sans MS" pitchFamily="66" charset="0"/>
              </a:rPr>
            </a:br>
            <a:r>
              <a:rPr lang="tr-TR" b="1" smtClean="0">
                <a:solidFill>
                  <a:schemeClr val="bg1"/>
                </a:solidFill>
                <a:latin typeface="Comic Sans MS" pitchFamily="66" charset="0"/>
              </a:rPr>
              <a:t>Okula başlamak hem aile hem de çocuk için heyecan verici bir deneyimdir. </a:t>
            </a:r>
            <a:br>
              <a:rPr lang="tr-TR" b="1" smtClean="0">
                <a:solidFill>
                  <a:schemeClr val="bg1"/>
                </a:solidFill>
                <a:latin typeface="Comic Sans MS" pitchFamily="66" charset="0"/>
              </a:rPr>
            </a:br>
            <a:endParaRPr lang="tr-TR" b="1" smtClean="0">
              <a:solidFill>
                <a:schemeClr val="bg1"/>
              </a:solidFill>
              <a:latin typeface="Comic Sans MS" pitchFamily="66" charset="0"/>
            </a:endParaRPr>
          </a:p>
        </p:txBody>
      </p:sp>
      <p:sp>
        <p:nvSpPr>
          <p:cNvPr id="3075" name="Rectangle 3"/>
          <p:cNvSpPr>
            <a:spLocks noGrp="1" noChangeArrowheads="1"/>
          </p:cNvSpPr>
          <p:nvPr>
            <p:ph type="body" sz="half" idx="1"/>
          </p:nvPr>
        </p:nvSpPr>
        <p:spPr>
          <a:xfrm>
            <a:off x="457200" y="4149725"/>
            <a:ext cx="8075613" cy="2303463"/>
          </a:xfrm>
          <a:solidFill>
            <a:srgbClr val="FFFF00"/>
          </a:solidFill>
        </p:spPr>
        <p:txBody>
          <a:bodyPr/>
          <a:lstStyle/>
          <a:p>
            <a:pPr algn="ctr" eaLnBrk="1" hangingPunct="1">
              <a:defRPr/>
            </a:pPr>
            <a:r>
              <a:rPr lang="tr-TR" sz="2400" b="1" dirty="0" smtClean="0">
                <a:solidFill>
                  <a:schemeClr val="bg1"/>
                </a:solidFill>
                <a:latin typeface="Comic Sans MS" pitchFamily="66" charset="0"/>
              </a:rPr>
              <a:t>Çocuk için OKUL, daha </a:t>
            </a:r>
            <a:r>
              <a:rPr lang="tr-TR" sz="2400" b="1" smtClean="0">
                <a:solidFill>
                  <a:schemeClr val="bg1"/>
                </a:solidFill>
                <a:latin typeface="Comic Sans MS" pitchFamily="66" charset="0"/>
              </a:rPr>
              <a:t>önce tanımadığı </a:t>
            </a:r>
            <a:r>
              <a:rPr lang="tr-TR" sz="2400" b="1" dirty="0" smtClean="0">
                <a:solidFill>
                  <a:schemeClr val="bg1"/>
                </a:solidFill>
                <a:latin typeface="Comic Sans MS" pitchFamily="66" charset="0"/>
              </a:rPr>
              <a:t>çok sayıda çocukla karşılaşma , uyulması gereken kurallar ve başarılması gereken öğrenim görevleriyle dolu yepyeni  sosyal bir çevredir</a:t>
            </a:r>
            <a:r>
              <a:rPr lang="tr-TR" sz="2400" dirty="0" smtClean="0">
                <a:solidFill>
                  <a:schemeClr val="bg1"/>
                </a:solidFill>
                <a:latin typeface="Comic Sans MS" pitchFamily="66" charset="0"/>
              </a:rPr>
              <a:t>.</a:t>
            </a:r>
            <a:r>
              <a:rPr lang="tr-TR" sz="2400" dirty="0" smtClean="0">
                <a:solidFill>
                  <a:schemeClr val="bg1"/>
                </a:solidFill>
              </a:rPr>
              <a:t> </a:t>
            </a:r>
            <a:br>
              <a:rPr lang="tr-TR" sz="2400" dirty="0" smtClean="0">
                <a:solidFill>
                  <a:schemeClr val="bg1"/>
                </a:solidFill>
              </a:rPr>
            </a:br>
            <a:endParaRPr lang="tr-TR" sz="2400" dirty="0" smtClean="0">
              <a:solidFill>
                <a:schemeClr val="bg1"/>
              </a:solidFill>
            </a:endParaRPr>
          </a:p>
        </p:txBody>
      </p:sp>
      <p:pic>
        <p:nvPicPr>
          <p:cNvPr id="17412" name="Picture 4" descr="Lights"/>
          <p:cNvPicPr>
            <a:picLocks noGrp="1" noChangeAspect="1" noChangeArrowheads="1" noCrop="1"/>
          </p:cNvPicPr>
          <p:nvPr>
            <p:ph sz="half" idx="2"/>
          </p:nvPr>
        </p:nvPicPr>
        <p:blipFill>
          <a:blip r:embed="rId3" cstate="print"/>
          <a:srcRect/>
          <a:stretch>
            <a:fillRect/>
          </a:stretch>
        </p:blipFill>
        <p:spPr>
          <a:xfrm>
            <a:off x="468313" y="3771900"/>
            <a:ext cx="8207375" cy="319088"/>
          </a:xfr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457200" y="274638"/>
            <a:ext cx="8291513" cy="1354137"/>
          </a:xfrm>
          <a:solidFill>
            <a:srgbClr val="E80600"/>
          </a:solidFill>
        </p:spPr>
        <p:txBody>
          <a:bodyPr/>
          <a:lstStyle/>
          <a:p>
            <a:pPr eaLnBrk="1" hangingPunct="1">
              <a:defRPr/>
            </a:pPr>
            <a:r>
              <a:rPr lang="tr-TR" sz="2800" b="1" smtClean="0">
                <a:solidFill>
                  <a:srgbClr val="FFFF00"/>
                </a:solidFill>
                <a:latin typeface="Comic Sans MS" pitchFamily="66" charset="0"/>
              </a:rPr>
              <a:t>Önemli olan performans değil çabadır. Yani çocuğun başarmak için gösterdiği emektir.</a:t>
            </a:r>
          </a:p>
        </p:txBody>
      </p:sp>
      <p:sp>
        <p:nvSpPr>
          <p:cNvPr id="10243" name="Rectangle 3"/>
          <p:cNvSpPr>
            <a:spLocks noGrp="1" noChangeArrowheads="1"/>
          </p:cNvSpPr>
          <p:nvPr>
            <p:ph type="body" sz="half" idx="1"/>
          </p:nvPr>
        </p:nvSpPr>
        <p:spPr>
          <a:xfrm>
            <a:off x="457200" y="1916113"/>
            <a:ext cx="5699125" cy="4681537"/>
          </a:xfrm>
          <a:solidFill>
            <a:srgbClr val="FF99CC"/>
          </a:solidFill>
        </p:spPr>
        <p:txBody>
          <a:bodyPr/>
          <a:lstStyle/>
          <a:p>
            <a:pPr algn="ctr" eaLnBrk="1" hangingPunct="1">
              <a:lnSpc>
                <a:spcPct val="90000"/>
              </a:lnSpc>
              <a:buFontTx/>
              <a:buNone/>
              <a:defRPr/>
            </a:pPr>
            <a:r>
              <a:rPr lang="tr-TR" sz="2400" b="1" dirty="0" smtClean="0">
                <a:solidFill>
                  <a:srgbClr val="E80600"/>
                </a:solidFill>
                <a:latin typeface="Comic Sans MS" pitchFamily="66" charset="0"/>
              </a:rPr>
              <a:t>4-Çocuğun her konuda desteklenmeye yüreklendirilmeye ihtiyacı vardır. Bunu yaparsanız hem çocuğun kendine olan güveni artar hem de yeni başarılar elde etmek için heveslenir.</a:t>
            </a:r>
          </a:p>
          <a:p>
            <a:pPr algn="ctr" eaLnBrk="1" hangingPunct="1">
              <a:lnSpc>
                <a:spcPct val="90000"/>
              </a:lnSpc>
              <a:defRPr/>
            </a:pPr>
            <a:r>
              <a:rPr lang="tr-TR" sz="2400" b="1" dirty="0" smtClean="0">
                <a:solidFill>
                  <a:srgbClr val="E80600"/>
                </a:solidFill>
                <a:latin typeface="Comic Sans MS" pitchFamily="66" charset="0"/>
              </a:rPr>
              <a:t>Örneğin çocuk yaptığı resmi gösterdiğinde ‘Aferin çok güzel olmuş benim kızım ya da oğlum çok yetenekli’ gibi sözler söylenirse çocuğun yeni resim yapma konusunda cesareti artar.Çabası desteklenmezse cesareti kırılır</a:t>
            </a:r>
            <a:r>
              <a:rPr lang="tr-TR" sz="2400" b="1" dirty="0" smtClean="0">
                <a:latin typeface="Comic Sans MS" pitchFamily="66" charset="0"/>
              </a:rPr>
              <a:t>. </a:t>
            </a:r>
          </a:p>
          <a:p>
            <a:pPr algn="ctr" eaLnBrk="1" hangingPunct="1">
              <a:lnSpc>
                <a:spcPct val="90000"/>
              </a:lnSpc>
              <a:defRPr/>
            </a:pPr>
            <a:endParaRPr lang="tr-TR" sz="2400" b="1" dirty="0" smtClean="0">
              <a:solidFill>
                <a:srgbClr val="CC00CC"/>
              </a:solidFill>
              <a:latin typeface="Comic Sans MS" pitchFamily="66" charset="0"/>
            </a:endParaRPr>
          </a:p>
        </p:txBody>
      </p:sp>
      <p:pic>
        <p:nvPicPr>
          <p:cNvPr id="23556" name="Picture 4" descr="Resimö"/>
          <p:cNvPicPr>
            <a:picLocks noGrp="1" noChangeAspect="1" noChangeArrowheads="1"/>
          </p:cNvPicPr>
          <p:nvPr>
            <p:ph sz="half" idx="2"/>
          </p:nvPr>
        </p:nvPicPr>
        <p:blipFill>
          <a:blip r:embed="rId3" cstate="print"/>
          <a:srcRect/>
          <a:stretch>
            <a:fillRect/>
          </a:stretch>
        </p:blipFill>
        <p:spPr>
          <a:xfrm>
            <a:off x="6227763" y="1916113"/>
            <a:ext cx="2581275" cy="3889375"/>
          </a:xfrm>
          <a:noFill/>
        </p:spPr>
      </p:pic>
      <p:sp>
        <p:nvSpPr>
          <p:cNvPr id="23557" name="Text Box 7"/>
          <p:cNvSpPr txBox="1">
            <a:spLocks noChangeArrowheads="1"/>
          </p:cNvSpPr>
          <p:nvPr/>
        </p:nvSpPr>
        <p:spPr bwMode="auto">
          <a:xfrm>
            <a:off x="5724525" y="5543550"/>
            <a:ext cx="2576513" cy="1314450"/>
          </a:xfrm>
          <a:prstGeom prst="rect">
            <a:avLst/>
          </a:prstGeom>
          <a:noFill/>
          <a:ln w="9525">
            <a:noFill/>
            <a:miter lim="800000"/>
            <a:headEnd/>
            <a:tailEnd/>
          </a:ln>
        </p:spPr>
        <p:txBody>
          <a:bodyPr>
            <a:spAutoFit/>
          </a:bodyPr>
          <a:lstStyle/>
          <a:p>
            <a:pPr algn="ctr"/>
            <a:r>
              <a:rPr lang="tr-TR" sz="1600" b="1">
                <a:solidFill>
                  <a:srgbClr val="800000"/>
                </a:solidFill>
                <a:latin typeface="Comic Sans MS" pitchFamily="66" charset="0"/>
              </a:rPr>
              <a:t>BU NEDENLE BAŞARILARINI ÖVMEKTEN KAÇINMAYIN</a:t>
            </a:r>
            <a:r>
              <a:rPr lang="tr-TR" sz="1600" b="1">
                <a:solidFill>
                  <a:srgbClr val="CC00CC"/>
                </a:solidFill>
                <a:latin typeface="Comic Sans MS" pitchFamily="66" charset="0"/>
              </a:rPr>
              <a:t>. </a:t>
            </a:r>
            <a:br>
              <a:rPr lang="tr-TR" sz="1600" b="1">
                <a:solidFill>
                  <a:srgbClr val="CC00CC"/>
                </a:solidFill>
                <a:latin typeface="Comic Sans MS" pitchFamily="66" charset="0"/>
              </a:rPr>
            </a:br>
            <a:endParaRPr lang="tr-TR" sz="1600" b="1">
              <a:solidFill>
                <a:srgbClr val="CC00CC"/>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250825" y="765175"/>
            <a:ext cx="4171950" cy="4568825"/>
          </a:xfrm>
          <a:solidFill>
            <a:srgbClr val="CCFFCC"/>
          </a:solidFill>
        </p:spPr>
        <p:txBody>
          <a:bodyPr/>
          <a:lstStyle/>
          <a:p>
            <a:pPr algn="ctr" eaLnBrk="1" hangingPunct="1">
              <a:lnSpc>
                <a:spcPct val="90000"/>
              </a:lnSpc>
              <a:buFontTx/>
              <a:buNone/>
              <a:defRPr/>
            </a:pPr>
            <a:endParaRPr lang="tr-TR" sz="2800" b="1" dirty="0" smtClean="0">
              <a:solidFill>
                <a:schemeClr val="bg1"/>
              </a:solidFill>
              <a:latin typeface="Comic Sans MS" pitchFamily="66" charset="0"/>
            </a:endParaRPr>
          </a:p>
          <a:p>
            <a:pPr algn="ctr" eaLnBrk="1" hangingPunct="1">
              <a:lnSpc>
                <a:spcPct val="90000"/>
              </a:lnSpc>
              <a:buFontTx/>
              <a:buNone/>
              <a:defRPr/>
            </a:pPr>
            <a:r>
              <a:rPr lang="tr-TR" sz="2800" b="1" dirty="0" smtClean="0">
                <a:solidFill>
                  <a:schemeClr val="bg1"/>
                </a:solidFill>
                <a:latin typeface="Comic Sans MS" pitchFamily="66" charset="0"/>
              </a:rPr>
              <a:t>5-Aile içindeki sağlıklı iletişim ortamı ve huzur, çocuğun gelişimini olduğu kadar, okul başarısını ve arkadaşlarıyla</a:t>
            </a:r>
            <a:r>
              <a:rPr lang="tr-TR" b="1" dirty="0" smtClean="0">
                <a:solidFill>
                  <a:schemeClr val="bg1"/>
                </a:solidFill>
                <a:latin typeface="Comic Sans MS" pitchFamily="66" charset="0"/>
              </a:rPr>
              <a:t> </a:t>
            </a:r>
            <a:r>
              <a:rPr lang="tr-TR" sz="2800" b="1" dirty="0" smtClean="0">
                <a:solidFill>
                  <a:schemeClr val="bg1"/>
                </a:solidFill>
                <a:latin typeface="Comic Sans MS" pitchFamily="66" charset="0"/>
              </a:rPr>
              <a:t>ilişkisini de etkiler.</a:t>
            </a:r>
            <a:r>
              <a:rPr lang="tr-TR" b="1" dirty="0" smtClean="0">
                <a:solidFill>
                  <a:schemeClr val="bg1"/>
                </a:solidFill>
                <a:latin typeface="Comic Sans MS" pitchFamily="66" charset="0"/>
              </a:rPr>
              <a:t> </a:t>
            </a:r>
            <a:br>
              <a:rPr lang="tr-TR" b="1" dirty="0" smtClean="0">
                <a:solidFill>
                  <a:schemeClr val="bg1"/>
                </a:solidFill>
                <a:latin typeface="Comic Sans MS" pitchFamily="66" charset="0"/>
              </a:rPr>
            </a:br>
            <a:endParaRPr lang="tr-TR" b="1" dirty="0" smtClean="0">
              <a:solidFill>
                <a:schemeClr val="bg1"/>
              </a:solidFill>
              <a:latin typeface="Comic Sans MS" pitchFamily="66" charset="0"/>
            </a:endParaRPr>
          </a:p>
        </p:txBody>
      </p:sp>
      <p:pic>
        <p:nvPicPr>
          <p:cNvPr id="24579" name="Picture 39" descr="R"/>
          <p:cNvPicPr>
            <a:picLocks noGrp="1" noChangeAspect="1" noChangeArrowheads="1"/>
          </p:cNvPicPr>
          <p:nvPr>
            <p:ph sz="quarter" idx="2"/>
          </p:nvPr>
        </p:nvPicPr>
        <p:blipFill>
          <a:blip r:embed="rId3" cstate="print"/>
          <a:srcRect/>
          <a:stretch>
            <a:fillRect/>
          </a:stretch>
        </p:blipFill>
        <p:spPr>
          <a:xfrm>
            <a:off x="6253163" y="2395538"/>
            <a:ext cx="828675" cy="1004887"/>
          </a:xfrm>
          <a:noFill/>
        </p:spPr>
      </p:pic>
      <p:sp>
        <p:nvSpPr>
          <p:cNvPr id="24580" name="Text Box 37"/>
          <p:cNvSpPr txBox="1">
            <a:spLocks noChangeArrowheads="1"/>
          </p:cNvSpPr>
          <p:nvPr/>
        </p:nvSpPr>
        <p:spPr bwMode="auto">
          <a:xfrm>
            <a:off x="4716463" y="1268413"/>
            <a:ext cx="3384550" cy="366712"/>
          </a:xfrm>
          <a:prstGeom prst="rect">
            <a:avLst/>
          </a:prstGeom>
          <a:noFill/>
          <a:ln w="9525">
            <a:noFill/>
            <a:miter lim="800000"/>
            <a:headEnd/>
            <a:tailEnd/>
          </a:ln>
        </p:spPr>
        <p:txBody>
          <a:bodyPr>
            <a:spAutoFit/>
          </a:bodyPr>
          <a:lstStyle/>
          <a:p>
            <a:pPr>
              <a:spcBef>
                <a:spcPct val="50000"/>
              </a:spcBef>
            </a:pPr>
            <a:endParaRPr lang="tr-TR">
              <a:latin typeface="Comic Sans MS" pitchFamily="66" charset="0"/>
            </a:endParaRPr>
          </a:p>
        </p:txBody>
      </p:sp>
      <p:sp>
        <p:nvSpPr>
          <p:cNvPr id="24581" name="Text Box 38"/>
          <p:cNvSpPr txBox="1">
            <a:spLocks noChangeArrowheads="1"/>
          </p:cNvSpPr>
          <p:nvPr/>
        </p:nvSpPr>
        <p:spPr bwMode="auto">
          <a:xfrm>
            <a:off x="4859338" y="188913"/>
            <a:ext cx="3673475" cy="4965700"/>
          </a:xfrm>
          <a:prstGeom prst="rect">
            <a:avLst/>
          </a:prstGeom>
          <a:solidFill>
            <a:srgbClr val="FFFF66"/>
          </a:solidFill>
          <a:ln w="9525">
            <a:noFill/>
            <a:miter lim="800000"/>
            <a:headEnd/>
            <a:tailEnd/>
          </a:ln>
        </p:spPr>
        <p:txBody>
          <a:bodyPr>
            <a:spAutoFit/>
          </a:bodyPr>
          <a:lstStyle/>
          <a:p>
            <a:pPr algn="ctr"/>
            <a:r>
              <a:rPr lang="tr-TR" sz="3200" b="1">
                <a:solidFill>
                  <a:schemeClr val="bg1"/>
                </a:solidFill>
                <a:latin typeface="Comic Sans MS" pitchFamily="66" charset="0"/>
              </a:rPr>
              <a:t>Aile ilişkilerindeki olumsuzluk, çocuğun, dikkatsizlik, hırçınlık, tembellik ve saldırganca davranışlar göstermesine neden olabilir.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362950" cy="2290762"/>
          </a:xfrm>
          <a:solidFill>
            <a:srgbClr val="FFFFCC"/>
          </a:solidFill>
        </p:spPr>
        <p:txBody>
          <a:bodyPr/>
          <a:lstStyle/>
          <a:p>
            <a:pPr algn="ctr" eaLnBrk="1" hangingPunct="1">
              <a:defRPr/>
            </a:pPr>
            <a:r>
              <a:rPr lang="tr-TR" sz="4000" b="1" smtClean="0">
                <a:solidFill>
                  <a:schemeClr val="bg1"/>
                </a:solidFill>
              </a:rPr>
              <a:t>OKULA BAŞLAYAN ÇOCUKLARDA NE TİP SORUNLAR GÖRÜLEBİLİR?</a:t>
            </a:r>
            <a:r>
              <a:rPr lang="tr-TR" sz="4000" b="1" smtClean="0"/>
              <a:t> </a:t>
            </a:r>
            <a:br>
              <a:rPr lang="tr-TR" sz="4000" b="1" smtClean="0"/>
            </a:br>
            <a:endParaRPr lang="tr-TR" sz="4000" b="1" smtClean="0"/>
          </a:p>
        </p:txBody>
      </p:sp>
      <p:sp>
        <p:nvSpPr>
          <p:cNvPr id="12291" name="Rectangle 3"/>
          <p:cNvSpPr>
            <a:spLocks noGrp="1" noChangeArrowheads="1"/>
          </p:cNvSpPr>
          <p:nvPr>
            <p:ph type="body" sz="half" idx="1"/>
          </p:nvPr>
        </p:nvSpPr>
        <p:spPr>
          <a:xfrm>
            <a:off x="323850" y="2924175"/>
            <a:ext cx="8351838" cy="3735388"/>
          </a:xfrm>
          <a:solidFill>
            <a:srgbClr val="66FF99"/>
          </a:solidFill>
        </p:spPr>
        <p:txBody>
          <a:bodyPr/>
          <a:lstStyle/>
          <a:p>
            <a:pPr eaLnBrk="1" hangingPunct="1">
              <a:lnSpc>
                <a:spcPct val="90000"/>
              </a:lnSpc>
              <a:defRPr/>
            </a:pPr>
            <a:r>
              <a:rPr lang="tr-TR" sz="2400" b="1" dirty="0" smtClean="0">
                <a:solidFill>
                  <a:srgbClr val="E80600"/>
                </a:solidFill>
                <a:latin typeface="Comic Sans MS" pitchFamily="66" charset="0"/>
              </a:rPr>
              <a:t>Okula yeni başlayan çocukların bazılarında okul korkusu diyebileceğimiz bir sorun ortaya çıkar. Çocuk okula gitme konusunda isteksiz görülebilir. Hatta kimi çocuklarda çok sık ağlamalar veya sabah - öğlen okula giderken huysuzlaşmak, inatçılık yapmak gibi şikayetler görülebilir.</a:t>
            </a:r>
          </a:p>
          <a:p>
            <a:pPr eaLnBrk="1" hangingPunct="1">
              <a:lnSpc>
                <a:spcPct val="90000"/>
              </a:lnSpc>
              <a:buFontTx/>
              <a:buNone/>
              <a:defRPr/>
            </a:pPr>
            <a:r>
              <a:rPr lang="tr-TR" sz="2000" b="1" dirty="0" smtClean="0">
                <a:solidFill>
                  <a:srgbClr val="E80600"/>
                </a:solidFill>
                <a:latin typeface="Comic Sans MS" pitchFamily="66" charset="0"/>
              </a:rPr>
              <a:t> </a:t>
            </a:r>
          </a:p>
          <a:p>
            <a:pPr eaLnBrk="1" hangingPunct="1">
              <a:lnSpc>
                <a:spcPct val="90000"/>
              </a:lnSpc>
              <a:defRPr/>
            </a:pPr>
            <a:r>
              <a:rPr lang="tr-TR" sz="2400" b="1" dirty="0" smtClean="0">
                <a:solidFill>
                  <a:srgbClr val="E80600"/>
                </a:solidFill>
                <a:latin typeface="Comic Sans MS" pitchFamily="66" charset="0"/>
              </a:rPr>
              <a:t>Okul korkusu bazı çocuklarda bulantı, kusma, karın ağrısı, baş ağrısı, ishal yada uykuda huzursuzluk gibi belirtilerle kendini gösterebilir. </a:t>
            </a:r>
          </a:p>
        </p:txBody>
      </p:sp>
      <p:pic>
        <p:nvPicPr>
          <p:cNvPr id="25604" name="Picture 4" descr="Resim8"/>
          <p:cNvPicPr>
            <a:picLocks noGrp="1" noChangeAspect="1" noChangeArrowheads="1"/>
          </p:cNvPicPr>
          <p:nvPr>
            <p:ph sz="half" idx="2"/>
          </p:nvPr>
        </p:nvPicPr>
        <p:blipFill>
          <a:blip r:embed="rId3" cstate="print"/>
          <a:srcRect/>
          <a:stretch>
            <a:fillRect/>
          </a:stretch>
        </p:blipFill>
        <p:spPr>
          <a:xfrm>
            <a:off x="6357938" y="4500563"/>
            <a:ext cx="2143125" cy="914400"/>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sphere">
          <a:fgClr>
            <a:schemeClr val="bg1"/>
          </a:fgClr>
          <a:bgClr>
            <a:schemeClr val="accent2"/>
          </a:bgClr>
        </a:patt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620713"/>
            <a:ext cx="8229600" cy="5505450"/>
          </a:xfrm>
          <a:solidFill>
            <a:schemeClr val="accent2"/>
          </a:solidFill>
        </p:spPr>
        <p:txBody>
          <a:bodyPr/>
          <a:lstStyle/>
          <a:p>
            <a:pPr algn="ctr" eaLnBrk="1" hangingPunct="1">
              <a:lnSpc>
                <a:spcPct val="80000"/>
              </a:lnSpc>
              <a:defRPr/>
            </a:pPr>
            <a:r>
              <a:rPr lang="tr-TR" sz="2400" b="1" dirty="0" smtClean="0">
                <a:solidFill>
                  <a:schemeClr val="bg1"/>
                </a:solidFill>
                <a:latin typeface="Comic Sans MS" pitchFamily="66" charset="0"/>
              </a:rPr>
              <a:t>Bunun dışında, okula gitme konusunda bir sorun yaşamadığı halde, okuldaki düzene uyum sağlamada sorun yaşayan çocuklar da vardır. Bu tip çocuklar okuldaki kurallara uyum sağlamada sorun yaşarlar. Öğretmenlerine ya da arkadaşlarına karşı saldırganca eğilimleri olabilir, Bu tip uyum sorunlarının arkasında gelişim bozuklukları olabileceği gibi uyum, davranış bozuklukları veya duygusal sorunlar da olabilir.</a:t>
            </a:r>
          </a:p>
          <a:p>
            <a:pPr algn="ctr" eaLnBrk="1" hangingPunct="1">
              <a:lnSpc>
                <a:spcPct val="80000"/>
              </a:lnSpc>
              <a:defRPr/>
            </a:pPr>
            <a:endParaRPr lang="tr-TR" sz="2400" b="1" dirty="0" smtClean="0">
              <a:solidFill>
                <a:schemeClr val="bg1"/>
              </a:solidFill>
              <a:latin typeface="Comic Sans MS" pitchFamily="66" charset="0"/>
            </a:endParaRPr>
          </a:p>
          <a:p>
            <a:pPr algn="ctr" eaLnBrk="1" hangingPunct="1">
              <a:lnSpc>
                <a:spcPct val="80000"/>
              </a:lnSpc>
              <a:defRPr/>
            </a:pPr>
            <a:r>
              <a:rPr lang="tr-TR" sz="2400" b="1" dirty="0" smtClean="0">
                <a:solidFill>
                  <a:schemeClr val="bg1"/>
                </a:solidFill>
                <a:latin typeface="Comic Sans MS" pitchFamily="66" charset="0"/>
              </a:rPr>
              <a:t> Bazı çocuklar ailesine karşı duyduğu öfkeyi ya da güvensizliği okuldaki öğretmen ve arkadaşlarına yönlendirerek bu sıkıntılarını, bu duygularını açığa çıkarma olanağı bulabilirler. Bu saldırgan ve uyumsuz davranışlarının altında aileye karşı olan öfke ve güvensizlik duygularını ifade etme isteği yatıyor olabilir. </a:t>
            </a:r>
            <a:br>
              <a:rPr lang="tr-TR" sz="2400" b="1" dirty="0" smtClean="0">
                <a:solidFill>
                  <a:schemeClr val="bg1"/>
                </a:solidFill>
                <a:latin typeface="Comic Sans MS" pitchFamily="66" charset="0"/>
              </a:rPr>
            </a:br>
            <a:endParaRPr lang="tr-TR" sz="2400" b="1" dirty="0" smtClean="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FFFF99"/>
            </a:gs>
            <a:gs pos="100000">
              <a:srgbClr val="FF0000"/>
            </a:gs>
          </a:gsLst>
          <a:lin ang="5400000" scaled="1"/>
        </a:grad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457200" y="274638"/>
            <a:ext cx="8291513" cy="2867025"/>
          </a:xfrm>
        </p:spPr>
        <p:txBody>
          <a:bodyPr/>
          <a:lstStyle/>
          <a:p>
            <a:pPr algn="ctr" eaLnBrk="1" hangingPunct="1">
              <a:defRPr/>
            </a:pPr>
            <a:r>
              <a:rPr lang="tr-TR" b="1" smtClean="0">
                <a:solidFill>
                  <a:srgbClr val="000000"/>
                </a:solidFill>
                <a:effectLst>
                  <a:outerShdw blurRad="38100" dist="38100" dir="2700000" algn="tl">
                    <a:srgbClr val="FFFFFF"/>
                  </a:outerShdw>
                </a:effectLst>
                <a:latin typeface="Comic Sans MS" pitchFamily="66" charset="0"/>
              </a:rPr>
              <a:t/>
            </a:r>
            <a:br>
              <a:rPr lang="tr-TR" b="1" smtClean="0">
                <a:solidFill>
                  <a:srgbClr val="000000"/>
                </a:solidFill>
                <a:effectLst>
                  <a:outerShdw blurRad="38100" dist="38100" dir="2700000" algn="tl">
                    <a:srgbClr val="FFFFFF"/>
                  </a:outerShdw>
                </a:effectLst>
                <a:latin typeface="Comic Sans MS" pitchFamily="66" charset="0"/>
              </a:rPr>
            </a:br>
            <a:r>
              <a:rPr lang="tr-TR" b="1" smtClean="0">
                <a:solidFill>
                  <a:srgbClr val="000000"/>
                </a:solidFill>
                <a:effectLst>
                  <a:outerShdw blurRad="38100" dist="38100" dir="2700000" algn="tl">
                    <a:srgbClr val="FFFFFF"/>
                  </a:outerShdw>
                </a:effectLst>
                <a:latin typeface="Comic Sans MS" pitchFamily="66" charset="0"/>
              </a:rPr>
              <a:t/>
            </a:r>
            <a:br>
              <a:rPr lang="tr-TR" b="1" smtClean="0">
                <a:solidFill>
                  <a:srgbClr val="000000"/>
                </a:solidFill>
                <a:effectLst>
                  <a:outerShdw blurRad="38100" dist="38100" dir="2700000" algn="tl">
                    <a:srgbClr val="FFFFFF"/>
                  </a:outerShdw>
                </a:effectLst>
                <a:latin typeface="Comic Sans MS" pitchFamily="66" charset="0"/>
              </a:rPr>
            </a:br>
            <a:r>
              <a:rPr lang="tr-TR" b="1" smtClean="0">
                <a:solidFill>
                  <a:srgbClr val="000000"/>
                </a:solidFill>
                <a:effectLst>
                  <a:outerShdw blurRad="38100" dist="38100" dir="2700000" algn="tl">
                    <a:srgbClr val="FFFFFF"/>
                  </a:outerShdw>
                </a:effectLst>
                <a:latin typeface="Comic Sans MS" pitchFamily="66" charset="0"/>
              </a:rPr>
              <a:t>ANNE BABA OLARAK</a:t>
            </a:r>
            <a:r>
              <a:rPr lang="tr-TR" sz="4800" b="1" smtClean="0">
                <a:solidFill>
                  <a:srgbClr val="000000"/>
                </a:solidFill>
                <a:effectLst>
                  <a:outerShdw blurRad="38100" dist="38100" dir="2700000" algn="tl">
                    <a:srgbClr val="FFFFFF"/>
                  </a:outerShdw>
                </a:effectLst>
                <a:latin typeface="Comic Sans MS" pitchFamily="66" charset="0"/>
              </a:rPr>
              <a:t> </a:t>
            </a:r>
            <a:br>
              <a:rPr lang="tr-TR" sz="4800" b="1" smtClean="0">
                <a:solidFill>
                  <a:srgbClr val="000000"/>
                </a:solidFill>
                <a:effectLst>
                  <a:outerShdw blurRad="38100" dist="38100" dir="2700000" algn="tl">
                    <a:srgbClr val="FFFFFF"/>
                  </a:outerShdw>
                </a:effectLst>
                <a:latin typeface="Comic Sans MS" pitchFamily="66" charset="0"/>
              </a:rPr>
            </a:br>
            <a:r>
              <a:rPr lang="tr-TR" b="1" smtClean="0">
                <a:solidFill>
                  <a:srgbClr val="000000"/>
                </a:solidFill>
                <a:effectLst>
                  <a:outerShdw blurRad="38100" dist="38100" dir="2700000" algn="tl">
                    <a:srgbClr val="FFFFFF"/>
                  </a:outerShdw>
                </a:effectLst>
                <a:latin typeface="Comic Sans MS" pitchFamily="66" charset="0"/>
              </a:rPr>
              <a:t>ÇOCUĞUMUZUN ÖDEVLERİ                                            </a:t>
            </a:r>
            <a:br>
              <a:rPr lang="tr-TR" b="1" smtClean="0">
                <a:solidFill>
                  <a:srgbClr val="000000"/>
                </a:solidFill>
                <a:effectLst>
                  <a:outerShdw blurRad="38100" dist="38100" dir="2700000" algn="tl">
                    <a:srgbClr val="FFFFFF"/>
                  </a:outerShdw>
                </a:effectLst>
                <a:latin typeface="Comic Sans MS" pitchFamily="66" charset="0"/>
              </a:rPr>
            </a:br>
            <a:r>
              <a:rPr lang="tr-TR" b="1" smtClean="0">
                <a:solidFill>
                  <a:srgbClr val="000000"/>
                </a:solidFill>
                <a:effectLst>
                  <a:outerShdw blurRad="38100" dist="38100" dir="2700000" algn="tl">
                    <a:srgbClr val="FFFFFF"/>
                  </a:outerShdw>
                </a:effectLst>
                <a:latin typeface="Comic Sans MS" pitchFamily="66" charset="0"/>
              </a:rPr>
              <a:t>VE DERSLERİ  KONUSUNDAKİ SORUMLULUK VE GÖREVLERİMİZ NELERDİR?</a:t>
            </a:r>
          </a:p>
        </p:txBody>
      </p:sp>
      <p:sp>
        <p:nvSpPr>
          <p:cNvPr id="16387" name="Rectangle 3"/>
          <p:cNvSpPr>
            <a:spLocks noGrp="1" noChangeArrowheads="1"/>
          </p:cNvSpPr>
          <p:nvPr>
            <p:ph type="body" sz="half" idx="1"/>
          </p:nvPr>
        </p:nvSpPr>
        <p:spPr>
          <a:xfrm>
            <a:off x="468313" y="1916113"/>
            <a:ext cx="4038600" cy="4114800"/>
          </a:xfrm>
        </p:spPr>
        <p:txBody>
          <a:bodyPr/>
          <a:lstStyle/>
          <a:p>
            <a:pPr algn="ctr" eaLnBrk="1" hangingPunct="1">
              <a:buFontTx/>
              <a:buNone/>
              <a:defRPr/>
            </a:pPr>
            <a:endParaRPr lang="tr-TR" sz="3600" b="1" smtClean="0">
              <a:solidFill>
                <a:srgbClr val="000000"/>
              </a:solidFill>
              <a:effectLst>
                <a:outerShdw blurRad="38100" dist="38100" dir="2700000" algn="tl">
                  <a:srgbClr val="FFFFFF"/>
                </a:outerShdw>
              </a:effectLst>
              <a:latin typeface="Comic Sans MS" pitchFamily="66" charset="0"/>
            </a:endParaRPr>
          </a:p>
          <a:p>
            <a:pPr algn="ctr" eaLnBrk="1" hangingPunct="1">
              <a:buFontTx/>
              <a:buNone/>
              <a:defRPr/>
            </a:pPr>
            <a:endParaRPr lang="tr-TR" sz="3600" b="1" smtClean="0">
              <a:solidFill>
                <a:srgbClr val="000000"/>
              </a:solidFill>
              <a:effectLst>
                <a:outerShdw blurRad="38100" dist="38100" dir="2700000" algn="tl">
                  <a:srgbClr val="FFFFFF"/>
                </a:outerShdw>
              </a:effectLst>
              <a:latin typeface="Comic Sans MS" pitchFamily="66" charset="0"/>
            </a:endParaRPr>
          </a:p>
        </p:txBody>
      </p:sp>
      <p:pic>
        <p:nvPicPr>
          <p:cNvPr id="27652" name="Picture 4" descr="CAYXB8IK"/>
          <p:cNvPicPr>
            <a:picLocks noGrp="1" noChangeAspect="1" noChangeArrowheads="1"/>
          </p:cNvPicPr>
          <p:nvPr>
            <p:ph sz="half" idx="2"/>
          </p:nvPr>
        </p:nvPicPr>
        <p:blipFill>
          <a:blip r:embed="rId2" cstate="print"/>
          <a:srcRect/>
          <a:stretch>
            <a:fillRect/>
          </a:stretch>
        </p:blipFill>
        <p:spPr>
          <a:xfrm>
            <a:off x="2843213" y="4437063"/>
            <a:ext cx="2303462" cy="2281237"/>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333375"/>
            <a:ext cx="8229600" cy="5792788"/>
          </a:xfrm>
          <a:solidFill>
            <a:srgbClr val="CCFFFF"/>
          </a:solidFill>
        </p:spPr>
        <p:txBody>
          <a:bodyPr/>
          <a:lstStyle/>
          <a:p>
            <a:pPr eaLnBrk="1" hangingPunct="1">
              <a:lnSpc>
                <a:spcPct val="90000"/>
              </a:lnSpc>
              <a:defRPr/>
            </a:pPr>
            <a:r>
              <a:rPr lang="tr-TR" sz="2800" dirty="0" smtClean="0">
                <a:solidFill>
                  <a:schemeClr val="bg1"/>
                </a:solidFill>
              </a:rPr>
              <a:t>Okulların açılması ile milyonlarca öğrenci okula başladı resmen olmasa da anne ve babalar da okula başlıyor. Ve birçok anne - babayı bir telaş sardı.  Bu telaşın başlangıç aşamasında okula kayıt yaptırma, kırtasiye malzemelerini temin etme vb şeyler gündem olurken, ilerleyen süreç içinde ders çalışıp çalışmaması, ödevlerini yapıp yapmaması gibi problemler ile anne ve babalar baş başa kalabiliyorlar.</a:t>
            </a:r>
          </a:p>
          <a:p>
            <a:pPr eaLnBrk="1" hangingPunct="1">
              <a:lnSpc>
                <a:spcPct val="90000"/>
              </a:lnSpc>
              <a:defRPr/>
            </a:pPr>
            <a:endParaRPr lang="tr-TR" sz="2800" dirty="0" smtClean="0">
              <a:solidFill>
                <a:schemeClr val="bg1"/>
              </a:solidFill>
            </a:endParaRPr>
          </a:p>
          <a:p>
            <a:pPr eaLnBrk="1" hangingPunct="1">
              <a:lnSpc>
                <a:spcPct val="90000"/>
              </a:lnSpc>
              <a:defRPr/>
            </a:pPr>
            <a:r>
              <a:rPr lang="tr-TR" sz="2800" dirty="0" smtClean="0">
                <a:solidFill>
                  <a:schemeClr val="bg1"/>
                </a:solidFill>
              </a:rPr>
              <a:t>Çocukların ders çalışmaması ve verilen ev ödevlerini yapmamaları bu sorunlar arasında en önemli sıkıntıların başında gelmektedir.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457200" y="1268413"/>
            <a:ext cx="7859713" cy="4751387"/>
          </a:xfrm>
          <a:solidFill>
            <a:srgbClr val="FFCCFF"/>
          </a:solidFill>
        </p:spPr>
        <p:txBody>
          <a:bodyPr/>
          <a:lstStyle/>
          <a:p>
            <a:pPr eaLnBrk="1" hangingPunct="1">
              <a:defRPr/>
            </a:pPr>
            <a:r>
              <a:rPr lang="tr-TR" sz="2800" dirty="0" smtClean="0">
                <a:solidFill>
                  <a:srgbClr val="800000"/>
                </a:solidFill>
              </a:rPr>
              <a:t>Çocuklara verilen ev ödevlerindeki amaçlar  sayılacak olursa , çocuklarda öz disiplinin sağlanması, sorumluluk duygusunun geliştirilmesi, ders çalışma alışkanlığının kazandırılması ve öğrendiklerinin pekiştirilmesidir</a:t>
            </a:r>
          </a:p>
          <a:p>
            <a:pPr eaLnBrk="1" hangingPunct="1">
              <a:buFontTx/>
              <a:buNone/>
              <a:defRPr/>
            </a:pPr>
            <a:endParaRPr lang="tr-TR" sz="2800" dirty="0" smtClean="0">
              <a:solidFill>
                <a:srgbClr val="800000"/>
              </a:solidFill>
            </a:endParaRPr>
          </a:p>
        </p:txBody>
      </p:sp>
      <p:pic>
        <p:nvPicPr>
          <p:cNvPr id="29699" name="Picture 4" descr="MCj04297410000[1]"/>
          <p:cNvPicPr>
            <a:picLocks noGrp="1" noChangeAspect="1" noChangeArrowheads="1"/>
          </p:cNvPicPr>
          <p:nvPr>
            <p:ph sz="half" idx="2"/>
          </p:nvPr>
        </p:nvPicPr>
        <p:blipFill>
          <a:blip r:embed="rId2" cstate="print"/>
          <a:srcRect/>
          <a:stretch>
            <a:fillRect/>
          </a:stretch>
        </p:blipFill>
        <p:spPr>
          <a:xfrm>
            <a:off x="5003800" y="3357563"/>
            <a:ext cx="3240088" cy="2473325"/>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defRPr/>
            </a:pPr>
            <a:r>
              <a:rPr lang="tr-TR" sz="4000" b="1" smtClean="0">
                <a:solidFill>
                  <a:srgbClr val="E80600"/>
                </a:solidFill>
              </a:rPr>
              <a:t>Sorumluluğun çocuğa ait olduğu hissettirilmeli</a:t>
            </a:r>
            <a:r>
              <a:rPr lang="tr-TR" sz="4000" smtClean="0"/>
              <a:t> </a:t>
            </a:r>
          </a:p>
        </p:txBody>
      </p:sp>
      <p:sp>
        <p:nvSpPr>
          <p:cNvPr id="52227" name="Rectangle 3"/>
          <p:cNvSpPr>
            <a:spLocks noGrp="1" noChangeArrowheads="1"/>
          </p:cNvSpPr>
          <p:nvPr>
            <p:ph type="body" idx="1"/>
          </p:nvPr>
        </p:nvSpPr>
        <p:spPr>
          <a:xfrm>
            <a:off x="457200" y="2349500"/>
            <a:ext cx="8229600" cy="3670300"/>
          </a:xfrm>
          <a:solidFill>
            <a:srgbClr val="FFFF00"/>
          </a:solidFill>
        </p:spPr>
        <p:txBody>
          <a:bodyPr/>
          <a:lstStyle/>
          <a:p>
            <a:pPr eaLnBrk="1" hangingPunct="1">
              <a:defRPr/>
            </a:pPr>
            <a:endParaRPr lang="tr-TR" sz="3600" smtClean="0">
              <a:solidFill>
                <a:schemeClr val="bg1"/>
              </a:solidFill>
            </a:endParaRPr>
          </a:p>
          <a:p>
            <a:pPr eaLnBrk="1" hangingPunct="1">
              <a:defRPr/>
            </a:pPr>
            <a:r>
              <a:rPr lang="tr-TR" sz="3600" smtClean="0">
                <a:solidFill>
                  <a:schemeClr val="bg1"/>
                </a:solidFill>
              </a:rPr>
              <a:t>Anne ve babalar davranışları ve tutumları ile ev ödevini yapma sorumluluğunun öğrenci ile öğretmeni arasında olduğunu çocuğuna hissettirmeli.</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eaLnBrk="1" hangingPunct="1">
              <a:defRPr/>
            </a:pPr>
            <a:r>
              <a:rPr lang="tr-TR" smtClean="0"/>
              <a:t>*</a:t>
            </a:r>
          </a:p>
        </p:txBody>
      </p:sp>
      <p:sp>
        <p:nvSpPr>
          <p:cNvPr id="82947" name="Rectangle 3"/>
          <p:cNvSpPr>
            <a:spLocks noGrp="1" noChangeArrowheads="1"/>
          </p:cNvSpPr>
          <p:nvPr>
            <p:ph type="body" idx="1"/>
          </p:nvPr>
        </p:nvSpPr>
        <p:spPr/>
        <p:txBody>
          <a:bodyPr/>
          <a:lstStyle/>
          <a:p>
            <a:pPr eaLnBrk="1" hangingPunct="1">
              <a:defRPr/>
            </a:pPr>
            <a:r>
              <a:rPr lang="tr-TR" sz="3600" b="1" smtClean="0">
                <a:solidFill>
                  <a:srgbClr val="800000"/>
                </a:solidFill>
              </a:rPr>
              <a:t>Anne ve babanın çocuklarının yerine ödevlerini yapmaları  çocukların çalışma alışkanlığı kazanmalarını ve sorumluluk duygusunu geliştirmelerini engelleyecektir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395288" y="404813"/>
            <a:ext cx="8280400" cy="6092825"/>
          </a:xfrm>
          <a:solidFill>
            <a:srgbClr val="CCFF33"/>
          </a:solidFill>
        </p:spPr>
        <p:txBody>
          <a:bodyPr/>
          <a:lstStyle/>
          <a:p>
            <a:pPr algn="ctr" eaLnBrk="1" hangingPunct="1">
              <a:lnSpc>
                <a:spcPct val="80000"/>
              </a:lnSpc>
              <a:defRPr/>
            </a:pPr>
            <a:r>
              <a:rPr lang="tr-TR" sz="2400" b="1" smtClean="0">
                <a:solidFill>
                  <a:srgbClr val="660066"/>
                </a:solidFill>
                <a:latin typeface="Comic Sans MS" pitchFamily="66" charset="0"/>
              </a:rPr>
              <a:t>Çocuğun derslerini yapması konusunda zaman zaman</a:t>
            </a:r>
            <a:r>
              <a:rPr lang="tr-TR" sz="2400" b="1" i="1" smtClean="0">
                <a:solidFill>
                  <a:srgbClr val="660066"/>
                </a:solidFill>
                <a:latin typeface="Comic Sans MS" pitchFamily="66" charset="0"/>
              </a:rPr>
              <a:t> </a:t>
            </a:r>
            <a:r>
              <a:rPr lang="tr-TR" sz="2400" b="1" smtClean="0">
                <a:solidFill>
                  <a:srgbClr val="660066"/>
                </a:solidFill>
                <a:latin typeface="Comic Sans MS" pitchFamily="66" charset="0"/>
              </a:rPr>
              <a:t>hatırlatmalar yapılması doğaldır ancak bunu yaparken anne babanın kullandığı üslup önemlidir.</a:t>
            </a:r>
          </a:p>
          <a:p>
            <a:pPr algn="ctr" eaLnBrk="1" hangingPunct="1">
              <a:lnSpc>
                <a:spcPct val="80000"/>
              </a:lnSpc>
              <a:defRPr/>
            </a:pPr>
            <a:r>
              <a:rPr lang="tr-TR" sz="2400" b="1" smtClean="0">
                <a:solidFill>
                  <a:srgbClr val="660066"/>
                </a:solidFill>
                <a:latin typeface="Comic Sans MS" pitchFamily="66" charset="0"/>
              </a:rPr>
              <a:t> </a:t>
            </a:r>
          </a:p>
          <a:p>
            <a:pPr eaLnBrk="1" hangingPunct="1">
              <a:lnSpc>
                <a:spcPct val="80000"/>
              </a:lnSpc>
              <a:defRPr/>
            </a:pPr>
            <a:r>
              <a:rPr lang="tr-TR" sz="2400" b="1" smtClean="0">
                <a:solidFill>
                  <a:srgbClr val="660066"/>
                </a:solidFill>
                <a:latin typeface="Comic Sans MS" pitchFamily="66" charset="0"/>
              </a:rPr>
              <a:t>ÖRNEĞİN okuldan geldikten sonra direk televizyon karşısına oturan bir çocuğa annenin’</a:t>
            </a:r>
            <a:r>
              <a:rPr lang="tr-TR" sz="2400" b="1" smtClean="0">
                <a:latin typeface="Comic Sans MS" pitchFamily="66" charset="0"/>
              </a:rPr>
              <a:t> </a:t>
            </a:r>
            <a:r>
              <a:rPr lang="tr-TR" sz="2400" b="1" smtClean="0">
                <a:solidFill>
                  <a:srgbClr val="6600FF"/>
                </a:solidFill>
                <a:latin typeface="Comic Sans MS" pitchFamily="66" charset="0"/>
              </a:rPr>
              <a:t>Ödevin yok mu senin, ödevini yapsana’</a:t>
            </a:r>
            <a:r>
              <a:rPr lang="tr-TR" sz="2400" b="1" smtClean="0">
                <a:latin typeface="Comic Sans MS" pitchFamily="66" charset="0"/>
              </a:rPr>
              <a:t> </a:t>
            </a:r>
            <a:r>
              <a:rPr lang="tr-TR" sz="2400" b="1" smtClean="0">
                <a:solidFill>
                  <a:srgbClr val="660066"/>
                </a:solidFill>
                <a:latin typeface="Comic Sans MS" pitchFamily="66" charset="0"/>
              </a:rPr>
              <a:t>ya da</a:t>
            </a:r>
            <a:r>
              <a:rPr lang="tr-TR" sz="2400" b="1" smtClean="0">
                <a:latin typeface="Comic Sans MS" pitchFamily="66" charset="0"/>
              </a:rPr>
              <a:t>’ </a:t>
            </a:r>
            <a:r>
              <a:rPr lang="tr-TR" sz="2400" b="1" smtClean="0">
                <a:solidFill>
                  <a:srgbClr val="6600FF"/>
                </a:solidFill>
                <a:latin typeface="Comic Sans MS" pitchFamily="66" charset="0"/>
              </a:rPr>
              <a:t>Ödevlerini bitirmeden televizyon seyretmek yok demedim mi ben sana’</a:t>
            </a:r>
            <a:r>
              <a:rPr lang="tr-TR" sz="2400" b="1" smtClean="0">
                <a:latin typeface="Comic Sans MS" pitchFamily="66" charset="0"/>
              </a:rPr>
              <a:t> </a:t>
            </a:r>
            <a:r>
              <a:rPr lang="tr-TR" sz="2400" b="1" smtClean="0">
                <a:solidFill>
                  <a:srgbClr val="660066"/>
                </a:solidFill>
                <a:latin typeface="Comic Sans MS" pitchFamily="66" charset="0"/>
              </a:rPr>
              <a:t>gibi</a:t>
            </a:r>
            <a:r>
              <a:rPr lang="tr-TR" sz="2400" b="1" smtClean="0">
                <a:latin typeface="Comic Sans MS" pitchFamily="66" charset="0"/>
              </a:rPr>
              <a:t> </a:t>
            </a:r>
            <a:r>
              <a:rPr lang="tr-TR" sz="2400" b="1" smtClean="0">
                <a:solidFill>
                  <a:srgbClr val="660066"/>
                </a:solidFill>
                <a:latin typeface="Comic Sans MS" pitchFamily="66" charset="0"/>
              </a:rPr>
              <a:t>ifadeler kullanmasındansa</a:t>
            </a:r>
          </a:p>
          <a:p>
            <a:pPr eaLnBrk="1" hangingPunct="1">
              <a:lnSpc>
                <a:spcPct val="80000"/>
              </a:lnSpc>
              <a:buFontTx/>
              <a:buNone/>
              <a:defRPr/>
            </a:pPr>
            <a:endParaRPr lang="tr-TR" sz="2400" b="1" smtClean="0">
              <a:solidFill>
                <a:srgbClr val="660066"/>
              </a:solidFill>
              <a:latin typeface="Comic Sans MS" pitchFamily="66" charset="0"/>
            </a:endParaRPr>
          </a:p>
          <a:p>
            <a:pPr eaLnBrk="1" hangingPunct="1">
              <a:lnSpc>
                <a:spcPct val="80000"/>
              </a:lnSpc>
              <a:defRPr/>
            </a:pPr>
            <a:r>
              <a:rPr lang="tr-TR" sz="2400" b="1" smtClean="0">
                <a:solidFill>
                  <a:srgbClr val="FF0066"/>
                </a:solidFill>
                <a:latin typeface="Comic Sans MS" pitchFamily="66" charset="0"/>
              </a:rPr>
              <a:t>’ SANIRIM ÖDEVLERİNİ ÇİZGİ FİLM İZLEDİKTEN SONRA YAPMAYA KARAR VERDİN DEĞİL Mİ?’</a:t>
            </a:r>
            <a:r>
              <a:rPr lang="tr-TR" sz="2400" b="1" smtClean="0">
                <a:latin typeface="Comic Sans MS" pitchFamily="66" charset="0"/>
              </a:rPr>
              <a:t> </a:t>
            </a:r>
            <a:r>
              <a:rPr lang="tr-TR" sz="2400" b="1" smtClean="0">
                <a:solidFill>
                  <a:srgbClr val="660066"/>
                </a:solidFill>
                <a:latin typeface="Comic Sans MS" pitchFamily="66" charset="0"/>
              </a:rPr>
              <a:t>gibi bir soru</a:t>
            </a:r>
            <a:r>
              <a:rPr lang="tr-TR" sz="2400" b="1" i="1" smtClean="0">
                <a:solidFill>
                  <a:srgbClr val="660066"/>
                </a:solidFill>
                <a:latin typeface="Comic Sans MS" pitchFamily="66" charset="0"/>
              </a:rPr>
              <a:t> </a:t>
            </a:r>
            <a:r>
              <a:rPr lang="tr-TR" sz="2400" b="1" smtClean="0">
                <a:solidFill>
                  <a:srgbClr val="660066"/>
                </a:solidFill>
                <a:latin typeface="Comic Sans MS" pitchFamily="66" charset="0"/>
              </a:rPr>
              <a:t>sorarak hatırlatması çok daha olumlu bir etki yaratır. </a:t>
            </a:r>
          </a:p>
          <a:p>
            <a:pPr eaLnBrk="1" hangingPunct="1">
              <a:lnSpc>
                <a:spcPct val="80000"/>
              </a:lnSpc>
              <a:defRPr/>
            </a:pPr>
            <a:endParaRPr lang="tr-TR" sz="2400" b="1" smtClean="0">
              <a:solidFill>
                <a:srgbClr val="660066"/>
              </a:solidFill>
              <a:latin typeface="Comic Sans MS" pitchFamily="66" charset="0"/>
            </a:endParaRPr>
          </a:p>
          <a:p>
            <a:pPr eaLnBrk="1" hangingPunct="1">
              <a:lnSpc>
                <a:spcPct val="80000"/>
              </a:lnSpc>
              <a:defRPr/>
            </a:pPr>
            <a:r>
              <a:rPr lang="tr-TR" sz="2400" b="1" smtClean="0">
                <a:solidFill>
                  <a:srgbClr val="660066"/>
                </a:solidFill>
                <a:latin typeface="Comic Sans MS" pitchFamily="66" charset="0"/>
              </a:rPr>
              <a:t>Bu şekilde çocuğa SORUMLULUĞUNU hatırlatmış oluruz.Ancak bunu çocuğu aşağılamadan, </a:t>
            </a:r>
            <a:br>
              <a:rPr lang="tr-TR" sz="2400" b="1" smtClean="0">
                <a:solidFill>
                  <a:srgbClr val="660066"/>
                </a:solidFill>
                <a:latin typeface="Comic Sans MS" pitchFamily="66" charset="0"/>
              </a:rPr>
            </a:br>
            <a:r>
              <a:rPr lang="tr-TR" sz="2400" b="1" smtClean="0">
                <a:solidFill>
                  <a:srgbClr val="660066"/>
                </a:solidFill>
                <a:latin typeface="Comic Sans MS" pitchFamily="66" charset="0"/>
              </a:rPr>
              <a:t>küçümsemeden, eleştirmeden ve baskı yapmadan yapmış oluruz.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Slayt Numarası Yer Tutucusu"/>
          <p:cNvSpPr txBox="1">
            <a:spLocks noGrp="1"/>
          </p:cNvSpPr>
          <p:nvPr/>
        </p:nvSpPr>
        <p:spPr bwMode="auto">
          <a:xfrm>
            <a:off x="6557963" y="6245225"/>
            <a:ext cx="2125662" cy="469900"/>
          </a:xfrm>
          <a:prstGeom prst="rect">
            <a:avLst/>
          </a:prstGeom>
          <a:noFill/>
          <a:ln w="9525">
            <a:noFill/>
            <a:miter lim="800000"/>
            <a:headEnd/>
            <a:tailEnd/>
          </a:ln>
        </p:spPr>
        <p:txBody>
          <a:bodyPr lIns="85274" tIns="42633" rIns="85274" bIns="42633"/>
          <a:lstStyle/>
          <a:p>
            <a:pPr algn="r" defTabSz="852488"/>
            <a:fld id="{25390694-0070-4D0C-86D6-C9BFE4ADFCAD}" type="slidenum">
              <a:rPr lang="tr-TR" sz="1200">
                <a:latin typeface="Arial" charset="0"/>
              </a:rPr>
              <a:pPr algn="r" defTabSz="852488"/>
              <a:t>3</a:t>
            </a:fld>
            <a:endParaRPr lang="tr-TR" sz="1200">
              <a:latin typeface="Arial" charset="0"/>
            </a:endParaRPr>
          </a:p>
        </p:txBody>
      </p:sp>
      <p:sp>
        <p:nvSpPr>
          <p:cNvPr id="18435" name="Rectangle 4"/>
          <p:cNvSpPr>
            <a:spLocks noChangeArrowheads="1"/>
          </p:cNvSpPr>
          <p:nvPr/>
        </p:nvSpPr>
        <p:spPr bwMode="auto">
          <a:xfrm>
            <a:off x="0" y="333375"/>
            <a:ext cx="9144000" cy="817563"/>
          </a:xfrm>
          <a:prstGeom prst="rect">
            <a:avLst/>
          </a:prstGeom>
          <a:noFill/>
          <a:ln w="9525">
            <a:noFill/>
            <a:miter lim="800000"/>
            <a:headEnd/>
            <a:tailEnd/>
          </a:ln>
        </p:spPr>
        <p:txBody>
          <a:bodyPr lIns="85274" tIns="42633" rIns="85274" bIns="42633">
            <a:spAutoFit/>
          </a:bodyPr>
          <a:lstStyle/>
          <a:p>
            <a:pPr defTabSz="852488"/>
            <a:r>
              <a:rPr lang="tr-TR" sz="4800" b="1">
                <a:solidFill>
                  <a:srgbClr val="FFFF00"/>
                </a:solidFill>
                <a:latin typeface="Comic Sans MS" pitchFamily="66" charset="0"/>
              </a:rPr>
              <a:t>    </a:t>
            </a:r>
          </a:p>
        </p:txBody>
      </p:sp>
      <p:sp>
        <p:nvSpPr>
          <p:cNvPr id="18436" name="Text Box 6"/>
          <p:cNvSpPr txBox="1">
            <a:spLocks noChangeArrowheads="1"/>
          </p:cNvSpPr>
          <p:nvPr/>
        </p:nvSpPr>
        <p:spPr bwMode="auto">
          <a:xfrm>
            <a:off x="541338" y="706438"/>
            <a:ext cx="2560637"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Öğretmen</a:t>
            </a:r>
          </a:p>
        </p:txBody>
      </p:sp>
      <p:sp>
        <p:nvSpPr>
          <p:cNvPr id="18437" name="Text Box 7"/>
          <p:cNvSpPr txBox="1">
            <a:spLocks noChangeArrowheads="1"/>
          </p:cNvSpPr>
          <p:nvPr/>
        </p:nvSpPr>
        <p:spPr bwMode="auto">
          <a:xfrm>
            <a:off x="6084888" y="776288"/>
            <a:ext cx="2840037"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Arkadaşlar</a:t>
            </a:r>
          </a:p>
        </p:txBody>
      </p:sp>
      <p:sp>
        <p:nvSpPr>
          <p:cNvPr id="18438" name="Text Box 8"/>
          <p:cNvSpPr txBox="1">
            <a:spLocks noChangeArrowheads="1"/>
          </p:cNvSpPr>
          <p:nvPr/>
        </p:nvSpPr>
        <p:spPr bwMode="auto">
          <a:xfrm>
            <a:off x="1042988" y="4016375"/>
            <a:ext cx="1193800"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Sıra</a:t>
            </a:r>
          </a:p>
        </p:txBody>
      </p:sp>
      <p:sp>
        <p:nvSpPr>
          <p:cNvPr id="18439" name="Text Box 9"/>
          <p:cNvSpPr txBox="1">
            <a:spLocks noChangeArrowheads="1"/>
          </p:cNvSpPr>
          <p:nvPr/>
        </p:nvSpPr>
        <p:spPr bwMode="auto">
          <a:xfrm>
            <a:off x="6227763" y="4448175"/>
            <a:ext cx="1582737"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Kalem</a:t>
            </a:r>
          </a:p>
        </p:txBody>
      </p:sp>
      <p:sp>
        <p:nvSpPr>
          <p:cNvPr id="18440" name="Text Box 10"/>
          <p:cNvSpPr txBox="1">
            <a:spLocks noChangeArrowheads="1"/>
          </p:cNvSpPr>
          <p:nvPr/>
        </p:nvSpPr>
        <p:spPr bwMode="auto">
          <a:xfrm>
            <a:off x="6516688" y="5600700"/>
            <a:ext cx="1849437"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Defter</a:t>
            </a:r>
          </a:p>
        </p:txBody>
      </p:sp>
      <p:sp>
        <p:nvSpPr>
          <p:cNvPr id="18441" name="Text Box 11"/>
          <p:cNvSpPr txBox="1">
            <a:spLocks noChangeArrowheads="1"/>
          </p:cNvSpPr>
          <p:nvPr/>
        </p:nvSpPr>
        <p:spPr bwMode="auto">
          <a:xfrm>
            <a:off x="468313" y="2647950"/>
            <a:ext cx="2327275"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Kalabalık</a:t>
            </a:r>
          </a:p>
        </p:txBody>
      </p:sp>
      <p:sp>
        <p:nvSpPr>
          <p:cNvPr id="18442" name="Text Box 12"/>
          <p:cNvSpPr txBox="1">
            <a:spLocks noChangeArrowheads="1"/>
          </p:cNvSpPr>
          <p:nvPr/>
        </p:nvSpPr>
        <p:spPr bwMode="auto">
          <a:xfrm>
            <a:off x="7094538" y="2362200"/>
            <a:ext cx="1931987"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Gürültü</a:t>
            </a:r>
          </a:p>
        </p:txBody>
      </p:sp>
      <p:sp>
        <p:nvSpPr>
          <p:cNvPr id="18443" name="Text Box 15"/>
          <p:cNvSpPr txBox="1">
            <a:spLocks noChangeArrowheads="1"/>
          </p:cNvSpPr>
          <p:nvPr/>
        </p:nvSpPr>
        <p:spPr bwMode="auto">
          <a:xfrm>
            <a:off x="4356100" y="2360613"/>
            <a:ext cx="171450" cy="695325"/>
          </a:xfrm>
          <a:prstGeom prst="rect">
            <a:avLst/>
          </a:prstGeom>
          <a:noFill/>
          <a:ln w="9525">
            <a:noFill/>
            <a:miter lim="800000"/>
            <a:headEnd/>
            <a:tailEnd/>
          </a:ln>
        </p:spPr>
        <p:txBody>
          <a:bodyPr wrap="none" lIns="85274" tIns="42633" rIns="85274" bIns="42633">
            <a:spAutoFit/>
          </a:bodyPr>
          <a:lstStyle/>
          <a:p>
            <a:pPr algn="ctr" defTabSz="852488"/>
            <a:endParaRPr lang="tr-TR" sz="4000" b="1">
              <a:solidFill>
                <a:srgbClr val="0000FF"/>
              </a:solidFill>
              <a:latin typeface="Comic Sans MS" pitchFamily="66" charset="0"/>
            </a:endParaRPr>
          </a:p>
        </p:txBody>
      </p:sp>
      <p:sp>
        <p:nvSpPr>
          <p:cNvPr id="18444" name="Text Box 16"/>
          <p:cNvSpPr txBox="1">
            <a:spLocks noChangeArrowheads="1"/>
          </p:cNvSpPr>
          <p:nvPr/>
        </p:nvSpPr>
        <p:spPr bwMode="auto">
          <a:xfrm>
            <a:off x="609600" y="6162675"/>
            <a:ext cx="190500" cy="330200"/>
          </a:xfrm>
          <a:prstGeom prst="rect">
            <a:avLst/>
          </a:prstGeom>
          <a:noFill/>
          <a:ln w="9525">
            <a:noFill/>
            <a:miter lim="800000"/>
            <a:headEnd/>
            <a:tailEnd/>
          </a:ln>
        </p:spPr>
        <p:txBody>
          <a:bodyPr lIns="85274" tIns="42633" rIns="85274" bIns="42633">
            <a:spAutoFit/>
          </a:bodyPr>
          <a:lstStyle/>
          <a:p>
            <a:pPr defTabSz="852488">
              <a:spcBef>
                <a:spcPct val="50000"/>
              </a:spcBef>
            </a:pPr>
            <a:endParaRPr lang="tr-TR" sz="1600">
              <a:latin typeface="Comic Sans MS" pitchFamily="66" charset="0"/>
            </a:endParaRPr>
          </a:p>
        </p:txBody>
      </p:sp>
      <p:sp>
        <p:nvSpPr>
          <p:cNvPr id="18445" name="Text Box 19"/>
          <p:cNvSpPr txBox="1">
            <a:spLocks noChangeArrowheads="1"/>
          </p:cNvSpPr>
          <p:nvPr/>
        </p:nvSpPr>
        <p:spPr bwMode="auto">
          <a:xfrm>
            <a:off x="1331913" y="5527675"/>
            <a:ext cx="3578225" cy="695325"/>
          </a:xfrm>
          <a:prstGeom prst="rect">
            <a:avLst/>
          </a:prstGeom>
          <a:noFill/>
          <a:ln w="9525">
            <a:noFill/>
            <a:miter lim="800000"/>
            <a:headEnd/>
            <a:tailEnd/>
          </a:ln>
        </p:spPr>
        <p:txBody>
          <a:bodyPr wrap="none" lIns="85274" tIns="42633" rIns="85274" bIns="42633">
            <a:spAutoFit/>
          </a:bodyPr>
          <a:lstStyle/>
          <a:p>
            <a:pPr defTabSz="852488"/>
            <a:r>
              <a:rPr lang="tr-TR" sz="4000" b="1">
                <a:latin typeface="Comic Sans MS" pitchFamily="66" charset="0"/>
              </a:rPr>
              <a:t>Hayal Kırıklığı</a:t>
            </a:r>
          </a:p>
        </p:txBody>
      </p:sp>
      <p:pic>
        <p:nvPicPr>
          <p:cNvPr id="18446" name="Picture 21" descr="sın"/>
          <p:cNvPicPr>
            <a:picLocks noGrp="1" noChangeAspect="1" noChangeArrowheads="1"/>
          </p:cNvPicPr>
          <p:nvPr>
            <p:ph idx="4294967295"/>
          </p:nvPr>
        </p:nvPicPr>
        <p:blipFill>
          <a:blip r:embed="rId3" cstate="print"/>
          <a:srcRect/>
          <a:stretch>
            <a:fillRect/>
          </a:stretch>
        </p:blipFill>
        <p:spPr>
          <a:xfrm>
            <a:off x="2559050" y="188913"/>
            <a:ext cx="4492625" cy="4608512"/>
          </a:xfrm>
        </p:spPr>
      </p:pic>
      <p:sp>
        <p:nvSpPr>
          <p:cNvPr id="200726" name="Rectangle 22"/>
          <p:cNvSpPr>
            <a:spLocks noChangeArrowheads="1"/>
          </p:cNvSpPr>
          <p:nvPr/>
        </p:nvSpPr>
        <p:spPr bwMode="auto">
          <a:xfrm>
            <a:off x="3779838" y="2276475"/>
            <a:ext cx="1925637" cy="1006475"/>
          </a:xfrm>
          <a:prstGeom prst="rect">
            <a:avLst/>
          </a:prstGeom>
          <a:noFill/>
          <a:ln w="9525">
            <a:noFill/>
            <a:miter lim="800000"/>
            <a:headEnd/>
            <a:tailEnd/>
          </a:ln>
        </p:spPr>
        <p:txBody>
          <a:bodyPr lIns="91430" tIns="45715" rIns="91430" bIns="45715">
            <a:spAutoFit/>
          </a:bodyPr>
          <a:lstStyle/>
          <a:p>
            <a:pPr algn="ctr" defTabSz="852488"/>
            <a:r>
              <a:rPr lang="tr-TR" sz="2000" b="1">
                <a:solidFill>
                  <a:srgbClr val="FF0000"/>
                </a:solidFill>
                <a:latin typeface="Comic Sans MS" pitchFamily="66" charset="0"/>
              </a:rPr>
              <a:t>NEDİR  BU </a:t>
            </a:r>
          </a:p>
          <a:p>
            <a:pPr algn="ctr" defTabSz="852488"/>
            <a:r>
              <a:rPr lang="tr-TR" sz="2000" b="1">
                <a:solidFill>
                  <a:srgbClr val="FF0000"/>
                </a:solidFill>
                <a:latin typeface="Comic Sans MS" pitchFamily="66" charset="0"/>
              </a:rPr>
              <a:t>BAŞIMA GELENLER?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00726"/>
                                        </p:tgtEl>
                                        <p:attrNameLst>
                                          <p:attrName>ppt_x</p:attrName>
                                          <p:attrName>ppt_y</p:attrName>
                                        </p:attrNameLst>
                                      </p:cBhvr>
                                    </p:animMotion>
                                    <p:animRot by="1500000">
                                      <p:cBhvr>
                                        <p:cTn id="7" dur="125" fill="hold">
                                          <p:stCondLst>
                                            <p:cond delay="0"/>
                                          </p:stCondLst>
                                        </p:cTn>
                                        <p:tgtEl>
                                          <p:spTgt spid="200726"/>
                                        </p:tgtEl>
                                        <p:attrNameLst>
                                          <p:attrName>r</p:attrName>
                                        </p:attrNameLst>
                                      </p:cBhvr>
                                    </p:animRot>
                                    <p:animRot by="-1500000">
                                      <p:cBhvr>
                                        <p:cTn id="8" dur="125" fill="hold">
                                          <p:stCondLst>
                                            <p:cond delay="125"/>
                                          </p:stCondLst>
                                        </p:cTn>
                                        <p:tgtEl>
                                          <p:spTgt spid="200726"/>
                                        </p:tgtEl>
                                        <p:attrNameLst>
                                          <p:attrName>r</p:attrName>
                                        </p:attrNameLst>
                                      </p:cBhvr>
                                    </p:animRot>
                                    <p:animRot by="-1500000">
                                      <p:cBhvr>
                                        <p:cTn id="9" dur="125" fill="hold">
                                          <p:stCondLst>
                                            <p:cond delay="250"/>
                                          </p:stCondLst>
                                        </p:cTn>
                                        <p:tgtEl>
                                          <p:spTgt spid="200726"/>
                                        </p:tgtEl>
                                        <p:attrNameLst>
                                          <p:attrName>r</p:attrName>
                                        </p:attrNameLst>
                                      </p:cBhvr>
                                    </p:animRot>
                                    <p:animRot by="1500000">
                                      <p:cBhvr>
                                        <p:cTn id="10" dur="125" fill="hold">
                                          <p:stCondLst>
                                            <p:cond delay="375"/>
                                          </p:stCondLst>
                                        </p:cTn>
                                        <p:tgtEl>
                                          <p:spTgt spid="2007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defRPr/>
            </a:pPr>
            <a:r>
              <a:rPr lang="tr-TR" sz="4000" b="1" smtClean="0">
                <a:solidFill>
                  <a:srgbClr val="660066"/>
                </a:solidFill>
              </a:rPr>
              <a:t>Ödevini yapması için önceden ödül vaat edilmemelidir</a:t>
            </a:r>
            <a:r>
              <a:rPr lang="tr-TR" sz="4000" smtClean="0"/>
              <a:t> </a:t>
            </a:r>
          </a:p>
        </p:txBody>
      </p:sp>
      <p:sp>
        <p:nvSpPr>
          <p:cNvPr id="61443" name="Rectangle 3"/>
          <p:cNvSpPr>
            <a:spLocks noGrp="1" noChangeArrowheads="1"/>
          </p:cNvSpPr>
          <p:nvPr>
            <p:ph type="body" idx="1"/>
          </p:nvPr>
        </p:nvSpPr>
        <p:spPr>
          <a:solidFill>
            <a:srgbClr val="99CCFF"/>
          </a:solidFill>
        </p:spPr>
        <p:txBody>
          <a:bodyPr/>
          <a:lstStyle/>
          <a:p>
            <a:pPr eaLnBrk="1" hangingPunct="1">
              <a:lnSpc>
                <a:spcPct val="90000"/>
              </a:lnSpc>
              <a:defRPr/>
            </a:pPr>
            <a:r>
              <a:rPr lang="tr-TR" smtClean="0">
                <a:solidFill>
                  <a:schemeClr val="bg1"/>
                </a:solidFill>
              </a:rPr>
              <a:t>Çocuklarınıza, ders çalışması ve ödev yapması için önceden önerilen ödül rüşvet olmaktadır.Bunu yaparsanız her seferinde daha çok şey isteyecek ve bunların kendi sorumluluğu olmadığını düşünecektir. </a:t>
            </a:r>
          </a:p>
          <a:p>
            <a:pPr eaLnBrk="1" hangingPunct="1">
              <a:lnSpc>
                <a:spcPct val="90000"/>
              </a:lnSpc>
              <a:defRPr/>
            </a:pPr>
            <a:r>
              <a:rPr lang="tr-TR" smtClean="0">
                <a:solidFill>
                  <a:srgbClr val="E80600"/>
                </a:solidFill>
              </a:rPr>
              <a:t>Örn: Ödevimi yaparım ama dışarı bırakırsan</a:t>
            </a:r>
          </a:p>
          <a:p>
            <a:pPr eaLnBrk="1" hangingPunct="1">
              <a:lnSpc>
                <a:spcPct val="90000"/>
              </a:lnSpc>
              <a:defRPr/>
            </a:pPr>
            <a:r>
              <a:rPr lang="tr-TR" smtClean="0">
                <a:solidFill>
                  <a:srgbClr val="E80600"/>
                </a:solidFill>
              </a:rPr>
              <a:t>Ders çalışırım ama  şunu alırsan vb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Slayt Numarası Yer Tutucusu"/>
          <p:cNvSpPr txBox="1">
            <a:spLocks noGrp="1"/>
          </p:cNvSpPr>
          <p:nvPr/>
        </p:nvSpPr>
        <p:spPr bwMode="auto">
          <a:xfrm>
            <a:off x="6557963" y="6245225"/>
            <a:ext cx="2125662" cy="469900"/>
          </a:xfrm>
          <a:prstGeom prst="rect">
            <a:avLst/>
          </a:prstGeom>
          <a:noFill/>
          <a:ln w="9525">
            <a:noFill/>
            <a:miter lim="800000"/>
            <a:headEnd/>
            <a:tailEnd/>
          </a:ln>
        </p:spPr>
        <p:txBody>
          <a:bodyPr lIns="85274" tIns="42633" rIns="85274" bIns="42633"/>
          <a:lstStyle/>
          <a:p>
            <a:pPr algn="r" defTabSz="852488"/>
            <a:fld id="{47047425-BB6C-4F56-8E0B-C9E2C1F7BA2A}" type="slidenum">
              <a:rPr lang="tr-TR" sz="1200">
                <a:latin typeface="Arial" charset="0"/>
              </a:rPr>
              <a:pPr algn="r" defTabSz="852488"/>
              <a:t>31</a:t>
            </a:fld>
            <a:endParaRPr lang="tr-TR" sz="1200">
              <a:latin typeface="Arial" charset="0"/>
            </a:endParaRPr>
          </a:p>
        </p:txBody>
      </p:sp>
      <p:pic>
        <p:nvPicPr>
          <p:cNvPr id="34819" name="Picture 2" descr="bd00146_"/>
          <p:cNvPicPr>
            <a:picLocks noGrp="1" noChangeAspect="1" noChangeArrowheads="1"/>
          </p:cNvPicPr>
          <p:nvPr>
            <p:ph idx="4294967295"/>
          </p:nvPr>
        </p:nvPicPr>
        <p:blipFill>
          <a:blip r:embed="rId3" cstate="print"/>
          <a:srcRect/>
          <a:stretch>
            <a:fillRect/>
          </a:stretch>
        </p:blipFill>
        <p:spPr>
          <a:xfrm>
            <a:off x="0" y="0"/>
            <a:ext cx="9466263" cy="7167563"/>
          </a:xfrm>
          <a:noFill/>
        </p:spPr>
      </p:pic>
      <p:sp>
        <p:nvSpPr>
          <p:cNvPr id="34820" name="Text Box 3"/>
          <p:cNvSpPr txBox="1">
            <a:spLocks noChangeArrowheads="1"/>
          </p:cNvSpPr>
          <p:nvPr/>
        </p:nvSpPr>
        <p:spPr bwMode="auto">
          <a:xfrm>
            <a:off x="8839200" y="6677025"/>
            <a:ext cx="252413" cy="392113"/>
          </a:xfrm>
          <a:prstGeom prst="rect">
            <a:avLst/>
          </a:prstGeom>
          <a:noFill/>
          <a:ln w="9525">
            <a:noFill/>
            <a:miter lim="800000"/>
            <a:headEnd/>
            <a:tailEnd/>
          </a:ln>
        </p:spPr>
        <p:txBody>
          <a:bodyPr wrap="none" lIns="85274" tIns="42633" rIns="85274" bIns="42633">
            <a:spAutoFit/>
          </a:bodyPr>
          <a:lstStyle/>
          <a:p>
            <a:pPr defTabSz="852488"/>
            <a:r>
              <a:rPr lang="tr-TR" sz="1600">
                <a:latin typeface="Arial" charset="0"/>
              </a:rPr>
              <a:t>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179388" y="188913"/>
            <a:ext cx="4038600" cy="4525962"/>
          </a:xfrm>
          <a:solidFill>
            <a:srgbClr val="FFCCFF"/>
          </a:solidFill>
        </p:spPr>
        <p:txBody>
          <a:bodyPr/>
          <a:lstStyle/>
          <a:p>
            <a:pPr eaLnBrk="1" hangingPunct="1">
              <a:defRPr/>
            </a:pPr>
            <a:r>
              <a:rPr lang="tr-TR" sz="2800" b="1" smtClean="0">
                <a:solidFill>
                  <a:schemeClr val="bg1"/>
                </a:solidFill>
                <a:latin typeface="Comic Sans MS" pitchFamily="66" charset="0"/>
              </a:rPr>
              <a:t>Anne</a:t>
            </a:r>
            <a:r>
              <a:rPr lang="tr-TR" sz="2800" b="1" i="1" smtClean="0">
                <a:solidFill>
                  <a:schemeClr val="bg1"/>
                </a:solidFill>
                <a:latin typeface="Comic Sans MS" pitchFamily="66" charset="0"/>
              </a:rPr>
              <a:t> </a:t>
            </a:r>
            <a:r>
              <a:rPr lang="tr-TR" sz="2800" b="1" smtClean="0">
                <a:solidFill>
                  <a:schemeClr val="bg1"/>
                </a:solidFill>
                <a:latin typeface="Comic Sans MS" pitchFamily="66" charset="0"/>
              </a:rPr>
              <a:t>babanın ders konusundaki yaklaşımı mümkün olduğunca olumlu olmalıdır.Okul ve dersle ilgili konularda eleştirel ve baskıcı tutumlardan uzak</a:t>
            </a:r>
            <a:r>
              <a:rPr lang="tr-TR" b="1" smtClean="0">
                <a:solidFill>
                  <a:schemeClr val="bg1"/>
                </a:solidFill>
                <a:latin typeface="Comic Sans MS" pitchFamily="66" charset="0"/>
              </a:rPr>
              <a:t> </a:t>
            </a:r>
            <a:r>
              <a:rPr lang="tr-TR" sz="2800" b="1" smtClean="0">
                <a:solidFill>
                  <a:schemeClr val="bg1"/>
                </a:solidFill>
                <a:latin typeface="Comic Sans MS" pitchFamily="66" charset="0"/>
              </a:rPr>
              <a:t>durulmalıdır.</a:t>
            </a:r>
            <a:r>
              <a:rPr lang="tr-TR" b="1" smtClean="0">
                <a:solidFill>
                  <a:schemeClr val="bg1"/>
                </a:solidFill>
                <a:latin typeface="Comic Sans MS" pitchFamily="66" charset="0"/>
              </a:rPr>
              <a:t> </a:t>
            </a:r>
          </a:p>
        </p:txBody>
      </p:sp>
      <p:sp>
        <p:nvSpPr>
          <p:cNvPr id="35843" name="Text Box 4"/>
          <p:cNvSpPr txBox="1">
            <a:spLocks noChangeArrowheads="1"/>
          </p:cNvSpPr>
          <p:nvPr/>
        </p:nvSpPr>
        <p:spPr bwMode="auto">
          <a:xfrm>
            <a:off x="4284663" y="765175"/>
            <a:ext cx="4608512" cy="5216525"/>
          </a:xfrm>
          <a:prstGeom prst="rect">
            <a:avLst/>
          </a:prstGeom>
          <a:solidFill>
            <a:srgbClr val="FFFFCC"/>
          </a:solidFill>
          <a:ln w="9525">
            <a:noFill/>
            <a:miter lim="800000"/>
            <a:headEnd/>
            <a:tailEnd/>
          </a:ln>
        </p:spPr>
        <p:txBody>
          <a:bodyPr>
            <a:spAutoFit/>
          </a:bodyPr>
          <a:lstStyle/>
          <a:p>
            <a:pPr>
              <a:spcBef>
                <a:spcPct val="20000"/>
              </a:spcBef>
              <a:buFontTx/>
              <a:buChar char="•"/>
            </a:pPr>
            <a:r>
              <a:rPr lang="tr-TR" sz="2800" b="1">
                <a:solidFill>
                  <a:schemeClr val="bg1"/>
                </a:solidFill>
                <a:latin typeface="Comic Sans MS" pitchFamily="66" charset="0"/>
              </a:rPr>
              <a:t>Çocuğun ödevini zamanında yapmaması, derslerine çalışmaması durumunda sürekli yargılanması, sorgulanması ve eleştirilmesi çocuğun hem derslerinden soğumasına hem okula karşı</a:t>
            </a:r>
            <a:r>
              <a:rPr lang="tr-TR" sz="2800" b="1" i="1">
                <a:solidFill>
                  <a:schemeClr val="bg1"/>
                </a:solidFill>
                <a:latin typeface="Comic Sans MS" pitchFamily="66" charset="0"/>
              </a:rPr>
              <a:t> </a:t>
            </a:r>
            <a:r>
              <a:rPr lang="tr-TR" sz="2800" b="1">
                <a:solidFill>
                  <a:schemeClr val="bg1"/>
                </a:solidFill>
                <a:latin typeface="Comic Sans MS" pitchFamily="66" charset="0"/>
              </a:rPr>
              <a:t>negatif duygular beslemesine neden olur. </a:t>
            </a:r>
          </a:p>
          <a:p>
            <a:endParaRPr lang="tr-TR" sz="2800">
              <a:solidFill>
                <a:schemeClr val="bg1"/>
              </a:solidFill>
              <a:latin typeface="Comic Sans MS" pitchFamily="66" charset="0"/>
            </a:endParaRPr>
          </a:p>
        </p:txBody>
      </p:sp>
      <p:pic>
        <p:nvPicPr>
          <p:cNvPr id="35844" name="Picture 5" descr="Resimm"/>
          <p:cNvPicPr>
            <a:picLocks noGrp="1" noChangeAspect="1" noChangeArrowheads="1"/>
          </p:cNvPicPr>
          <p:nvPr>
            <p:ph sz="half" idx="2"/>
          </p:nvPr>
        </p:nvPicPr>
        <p:blipFill>
          <a:blip r:embed="rId2" cstate="print"/>
          <a:srcRect/>
          <a:stretch>
            <a:fillRect/>
          </a:stretch>
        </p:blipFill>
        <p:spPr>
          <a:xfrm>
            <a:off x="539750" y="4581525"/>
            <a:ext cx="3959225" cy="2087563"/>
          </a:xfr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Çocuğa Düzenli Ders Çalışma Alışkanlığı Nasıl Kazandırılır?</a:t>
            </a:r>
            <a:endParaRPr lang="tr-TR" dirty="0"/>
          </a:p>
        </p:txBody>
      </p:sp>
      <p:sp>
        <p:nvSpPr>
          <p:cNvPr id="3" name="2 İçerik Yer Tutucusu"/>
          <p:cNvSpPr>
            <a:spLocks noGrp="1"/>
          </p:cNvSpPr>
          <p:nvPr>
            <p:ph idx="1"/>
          </p:nvPr>
        </p:nvSpPr>
        <p:spPr/>
        <p:txBody>
          <a:bodyPr/>
          <a:lstStyle/>
          <a:p>
            <a:r>
              <a:rPr lang="tr-TR" dirty="0" smtClean="0"/>
              <a:t>Çocuğun ödevlerini yapabileceği fiziki mekanı hazırlayın. Bu çocuğa ait bağımsız bir oda olduğu gibi, ders çalışma köşesi de olabilir. </a:t>
            </a:r>
            <a:br>
              <a:rPr lang="tr-TR" dirty="0" smtClean="0"/>
            </a:br>
            <a:r>
              <a:rPr lang="tr-TR" dirty="0" smtClean="0"/>
              <a:t>Ev ödevi için her gün aynı saatte ‘düzenli ödev saati’ oluşturmasını sağlayın. Okuldan eve geldiğinde, bir saat kadar dinlenme ve yemeğe zaman ayırın. Bunun on dakikasını, birlikte sohbet ederek geçirmeye çalışın. </a:t>
            </a:r>
            <a:br>
              <a:rPr lang="tr-TR" dirty="0" smtClean="0"/>
            </a:br>
            <a:endParaRPr lang="tr-TR"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Çocuğun düzenli ödev yapma alışkanlığını geliştirmesine yardımcı olun. Çocuğun yapmış olduğu çalışmayı kontrol edin. </a:t>
            </a:r>
            <a:br>
              <a:rPr lang="tr-TR" dirty="0" smtClean="0"/>
            </a:br>
            <a:r>
              <a:rPr lang="tr-TR" dirty="0" smtClean="0"/>
              <a:t>Zamanında tamamlanan ödevin ardından, birlikte yapmaktan hoşlandığınız ortak bir faaliyeti gerçekleştirin. (satranç oynamak, film izlemek gibi)</a:t>
            </a:r>
            <a:endParaRPr lang="tr-TR"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Ödevle ilgili size yöneltilen soruları yanıtlayın ama çocuğunuzla birlikte masaya oturup ödevini baştan sona yapmayın. Birlikteliğiniz hem olumsuz bir alışkanlığın yerleşmesine hem de hoş olmayan gerilimlerin oluşmasına neden olabilir.</a:t>
            </a:r>
          </a:p>
          <a:p>
            <a:r>
              <a:rPr lang="tr-TR" dirty="0" smtClean="0"/>
              <a:t>Eğer çocuk ödevinin tümünü yapmakta zorlanıyorsa, o zaman ödevi küçük parçalara ayırın.</a:t>
            </a:r>
            <a:endParaRPr lang="tr-TR"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Çocuğunuzun ev ödevini değerlendirmek sizin göreviniz değildir. Sadece bir hata gördüğünüzde uyarın. Çocuğun okula düzeltilmemiş haliyle ödevi götürmesine izin verin. Eğer siz çocuğu hep düzeltilmiş ödevle gönderirseniz, öğretmen çocuğu olduğundan daha farklı bir şekilde tanımış ve yanıltılmış olacaktır. </a:t>
            </a:r>
            <a:br>
              <a:rPr lang="tr-TR" dirty="0" smtClean="0"/>
            </a:br>
            <a:endParaRPr lang="tr-TR"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Belirli bir saate kadar ödevin bitirilmesi konusunda çocukla görüş biriliğine varın. İstisnalar dışında çocuğu, zaman sınırlamasına sadık kalması için uyarın. Gerektiğinde çocuk, tamamlanmamış ödeviyle okula giderek hesabını kendi başına vermelidir. </a:t>
            </a:r>
            <a:br>
              <a:rPr lang="tr-TR" dirty="0" smtClean="0"/>
            </a:br>
            <a:endParaRPr lang="tr-TR"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292100"/>
            <a:ext cx="7931224" cy="544612"/>
          </a:xfrm>
        </p:spPr>
        <p:txBody>
          <a:bodyPr/>
          <a:lstStyle/>
          <a:p>
            <a:endParaRPr lang="tr-TR" dirty="0"/>
          </a:p>
        </p:txBody>
      </p:sp>
      <p:sp>
        <p:nvSpPr>
          <p:cNvPr id="3" name="2 İçerik Yer Tutucusu"/>
          <p:cNvSpPr>
            <a:spLocks noGrp="1"/>
          </p:cNvSpPr>
          <p:nvPr>
            <p:ph idx="1"/>
          </p:nvPr>
        </p:nvSpPr>
        <p:spPr>
          <a:xfrm>
            <a:off x="457200" y="1268760"/>
            <a:ext cx="8219256" cy="4751040"/>
          </a:xfrm>
        </p:spPr>
        <p:txBody>
          <a:bodyPr/>
          <a:lstStyle/>
          <a:p>
            <a:r>
              <a:rPr lang="tr-TR" dirty="0" smtClean="0"/>
              <a:t>Ders çalışması ve ödev yapması konusunda ona baskı yapmayın. Önemli olan çocuğun ders çalışırken keyif alabilmesi, desteğiniz ve teşvikinizle yapabileceğinin en iyisini ortaya koyabilmesidir. </a:t>
            </a:r>
            <a:br>
              <a:rPr lang="tr-TR" dirty="0" smtClean="0"/>
            </a:br>
            <a:r>
              <a:rPr lang="tr-TR" dirty="0" smtClean="0"/>
              <a:t>       Çocuğun sizden istediği, öğretmenlik değil, ev içinde ve dışında, karşılıklı keyif alabileceğiniz, ortak etkinliklerde buluşabilmektir(konser, resim galerisi gibi). </a:t>
            </a:r>
            <a:br>
              <a:rPr lang="tr-TR" dirty="0" smtClean="0"/>
            </a:br>
            <a:endParaRPr lang="tr-TR"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5 Slayt Numarası Yer Tutucusu"/>
          <p:cNvSpPr txBox="1">
            <a:spLocks noGrp="1"/>
          </p:cNvSpPr>
          <p:nvPr/>
        </p:nvSpPr>
        <p:spPr bwMode="auto">
          <a:xfrm>
            <a:off x="6557963" y="6245225"/>
            <a:ext cx="2125662" cy="469900"/>
          </a:xfrm>
          <a:prstGeom prst="rect">
            <a:avLst/>
          </a:prstGeom>
          <a:noFill/>
          <a:ln w="9525">
            <a:noFill/>
            <a:miter lim="800000"/>
            <a:headEnd/>
            <a:tailEnd/>
          </a:ln>
        </p:spPr>
        <p:txBody>
          <a:bodyPr lIns="85274" tIns="42633" rIns="85274" bIns="42633"/>
          <a:lstStyle/>
          <a:p>
            <a:pPr algn="r" defTabSz="852488"/>
            <a:fld id="{2B3FCF0F-14A1-41C1-A442-554B2B693C5B}" type="slidenum">
              <a:rPr lang="tr-TR" sz="1200">
                <a:latin typeface="Arial" charset="0"/>
              </a:rPr>
              <a:pPr algn="r" defTabSz="852488"/>
              <a:t>39</a:t>
            </a:fld>
            <a:endParaRPr lang="tr-TR" sz="1200">
              <a:latin typeface="Arial" charset="0"/>
            </a:endParaRPr>
          </a:p>
        </p:txBody>
      </p:sp>
      <p:sp>
        <p:nvSpPr>
          <p:cNvPr id="125955" name="Rectangle 2"/>
          <p:cNvSpPr>
            <a:spLocks noGrp="1" noChangeArrowheads="1"/>
          </p:cNvSpPr>
          <p:nvPr>
            <p:ph type="title" idx="4294967295"/>
          </p:nvPr>
        </p:nvSpPr>
        <p:spPr>
          <a:xfrm>
            <a:off x="642938" y="357188"/>
            <a:ext cx="8223250" cy="1149350"/>
          </a:xfrm>
        </p:spPr>
        <p:txBody>
          <a:bodyPr lIns="85274" tIns="42633" rIns="85274" bIns="42633"/>
          <a:lstStyle/>
          <a:p>
            <a:pPr defTabSz="852488" eaLnBrk="1" hangingPunct="1">
              <a:defRPr/>
            </a:pPr>
            <a:r>
              <a:rPr lang="tr-TR" sz="3200" b="1" smtClean="0">
                <a:latin typeface="Comic Sans MS" pitchFamily="66" charset="0"/>
              </a:rPr>
              <a:t>Bunun sorumluluğunu kim taşıyacak, yalnızca anne-babalar mı? </a:t>
            </a:r>
            <a:r>
              <a:rPr lang="tr-TR" sz="3600" smtClean="0">
                <a:latin typeface="Comic Sans MS" pitchFamily="66" charset="0"/>
              </a:rPr>
              <a:t/>
            </a:r>
            <a:br>
              <a:rPr lang="tr-TR" sz="3600" smtClean="0">
                <a:latin typeface="Comic Sans MS" pitchFamily="66" charset="0"/>
              </a:rPr>
            </a:br>
            <a:endParaRPr lang="tr-TR" sz="3600" smtClean="0">
              <a:latin typeface="Comic Sans MS" pitchFamily="66" charset="0"/>
            </a:endParaRPr>
          </a:p>
        </p:txBody>
      </p:sp>
      <p:pic>
        <p:nvPicPr>
          <p:cNvPr id="422915" name="Picture 3" descr="Resim1"/>
          <p:cNvPicPr>
            <a:picLocks noGrp="1" noChangeAspect="1" noChangeArrowheads="1"/>
          </p:cNvPicPr>
          <p:nvPr>
            <p:ph idx="4294967295"/>
          </p:nvPr>
        </p:nvPicPr>
        <p:blipFill>
          <a:blip r:embed="rId3" cstate="print"/>
          <a:srcRect/>
          <a:stretch>
            <a:fillRect/>
          </a:stretch>
        </p:blipFill>
        <p:spPr>
          <a:xfrm>
            <a:off x="1428750" y="1357313"/>
            <a:ext cx="6530975" cy="3214687"/>
          </a:xfrm>
          <a:noFill/>
        </p:spPr>
      </p:pic>
      <p:sp>
        <p:nvSpPr>
          <p:cNvPr id="38917" name="4 Metin kutusu"/>
          <p:cNvSpPr txBox="1">
            <a:spLocks noChangeArrowheads="1"/>
          </p:cNvSpPr>
          <p:nvPr/>
        </p:nvSpPr>
        <p:spPr bwMode="auto">
          <a:xfrm>
            <a:off x="357188" y="5072063"/>
            <a:ext cx="8501062" cy="1200150"/>
          </a:xfrm>
          <a:prstGeom prst="rect">
            <a:avLst/>
          </a:prstGeom>
          <a:noFill/>
          <a:ln w="9525">
            <a:noFill/>
            <a:miter lim="800000"/>
            <a:headEnd/>
            <a:tailEnd/>
          </a:ln>
        </p:spPr>
        <p:txBody>
          <a:bodyPr>
            <a:spAutoFit/>
          </a:bodyPr>
          <a:lstStyle/>
          <a:p>
            <a:pPr algn="ctr"/>
            <a:r>
              <a:rPr lang="tr-TR" sz="2400" b="1">
                <a:latin typeface="Comic Sans MS" pitchFamily="66" charset="0"/>
              </a:rPr>
              <a:t>Bir ülkenin geleceği olan öğrencilerin yetiştirilmesi, </a:t>
            </a:r>
          </a:p>
          <a:p>
            <a:pPr algn="ctr"/>
            <a:r>
              <a:rPr lang="tr-TR" sz="2400" b="1">
                <a:latin typeface="Comic Sans MS" pitchFamily="66" charset="0"/>
              </a:rPr>
              <a:t>eğitimi ve ihtiyaçlarının belirlenmesi ancak sağlıklı </a:t>
            </a:r>
          </a:p>
          <a:p>
            <a:pPr algn="ctr"/>
            <a:r>
              <a:rPr lang="tr-TR" sz="2400" b="1">
                <a:latin typeface="Comic Sans MS" pitchFamily="66" charset="0"/>
              </a:rPr>
              <a:t>okul-aile işbirliği ile sağlanabilir.</a:t>
            </a:r>
            <a:endParaRPr lang="tr-TR"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22915"/>
                                        </p:tgtEl>
                                        <p:attrNameLst>
                                          <p:attrName>style.visibility</p:attrName>
                                        </p:attrNameLst>
                                      </p:cBhvr>
                                      <p:to>
                                        <p:strVal val="visible"/>
                                      </p:to>
                                    </p:set>
                                    <p:animEffect transition="in" filter="fade">
                                      <p:cBhvr>
                                        <p:cTn id="7" dur="2000"/>
                                        <p:tgtEl>
                                          <p:spTgt spid="422915"/>
                                        </p:tgtEl>
                                      </p:cBhvr>
                                    </p:animEffect>
                                    <p:anim calcmode="lin" valueType="num">
                                      <p:cBhvr>
                                        <p:cTn id="8" dur="2000" fill="hold"/>
                                        <p:tgtEl>
                                          <p:spTgt spid="422915"/>
                                        </p:tgtEl>
                                        <p:attrNameLst>
                                          <p:attrName>style.rotation</p:attrName>
                                        </p:attrNameLst>
                                      </p:cBhvr>
                                      <p:tavLst>
                                        <p:tav tm="0">
                                          <p:val>
                                            <p:fltVal val="720"/>
                                          </p:val>
                                        </p:tav>
                                        <p:tav tm="100000">
                                          <p:val>
                                            <p:fltVal val="0"/>
                                          </p:val>
                                        </p:tav>
                                      </p:tavLst>
                                    </p:anim>
                                    <p:anim calcmode="lin" valueType="num">
                                      <p:cBhvr>
                                        <p:cTn id="9" dur="2000" fill="hold"/>
                                        <p:tgtEl>
                                          <p:spTgt spid="422915"/>
                                        </p:tgtEl>
                                        <p:attrNameLst>
                                          <p:attrName>ppt_h</p:attrName>
                                        </p:attrNameLst>
                                      </p:cBhvr>
                                      <p:tavLst>
                                        <p:tav tm="0">
                                          <p:val>
                                            <p:fltVal val="0"/>
                                          </p:val>
                                        </p:tav>
                                        <p:tav tm="100000">
                                          <p:val>
                                            <p:strVal val="#ppt_h"/>
                                          </p:val>
                                        </p:tav>
                                      </p:tavLst>
                                    </p:anim>
                                    <p:anim calcmode="lin" valueType="num">
                                      <p:cBhvr>
                                        <p:cTn id="10" dur="2000" fill="hold"/>
                                        <p:tgtEl>
                                          <p:spTgt spid="4229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556792"/>
            <a:ext cx="8604448" cy="3539430"/>
          </a:xfrm>
          <a:prstGeom prst="rect">
            <a:avLst/>
          </a:prstGeom>
        </p:spPr>
        <p:txBody>
          <a:bodyPr wrap="square">
            <a:spAutoFit/>
          </a:bodyPr>
          <a:lstStyle/>
          <a:p>
            <a:pPr eaLnBrk="1" hangingPunct="1"/>
            <a:r>
              <a:rPr lang="tr-TR" altLang="tr-TR" sz="2800" dirty="0" smtClean="0">
                <a:solidFill>
                  <a:schemeClr val="bg2"/>
                </a:solidFill>
              </a:rPr>
              <a:t>Okulda ne yapılır?  Ben istediklerini yapabilecek miyim?</a:t>
            </a:r>
          </a:p>
          <a:p>
            <a:pPr eaLnBrk="1" hangingPunct="1"/>
            <a:r>
              <a:rPr lang="tr-TR" altLang="tr-TR" sz="2800" dirty="0" smtClean="0">
                <a:solidFill>
                  <a:schemeClr val="bg2"/>
                </a:solidFill>
              </a:rPr>
              <a:t>Öğretmen bana ne zaman kötü davranacak?</a:t>
            </a:r>
          </a:p>
          <a:p>
            <a:pPr eaLnBrk="1" hangingPunct="1"/>
            <a:r>
              <a:rPr lang="tr-TR" altLang="tr-TR" sz="2800" dirty="0" smtClean="0">
                <a:solidFill>
                  <a:schemeClr val="bg2"/>
                </a:solidFill>
              </a:rPr>
              <a:t>Ben yokken annem babam ne yapıyor?</a:t>
            </a:r>
          </a:p>
          <a:p>
            <a:pPr eaLnBrk="1" hangingPunct="1"/>
            <a:r>
              <a:rPr lang="tr-TR" altLang="tr-TR" sz="2800" dirty="0" smtClean="0">
                <a:solidFill>
                  <a:schemeClr val="bg2"/>
                </a:solidFill>
              </a:rPr>
              <a:t>Büyük yaştaki çocuklar bana zarar verir mi? Ya bana sataşırlarsa?</a:t>
            </a:r>
          </a:p>
          <a:p>
            <a:pPr eaLnBrk="1" hangingPunct="1"/>
            <a:r>
              <a:rPr lang="tr-TR" altLang="tr-TR" sz="2800" dirty="0" smtClean="0">
                <a:solidFill>
                  <a:schemeClr val="bg2"/>
                </a:solidFill>
              </a:rPr>
              <a:t>Kalabalıkta ne yapacağım?</a:t>
            </a:r>
          </a:p>
          <a:p>
            <a:pPr eaLnBrk="1" hangingPunct="1"/>
            <a:r>
              <a:rPr lang="tr-TR" altLang="tr-TR" sz="2800" dirty="0" smtClean="0">
                <a:solidFill>
                  <a:schemeClr val="bg2"/>
                </a:solidFill>
              </a:rPr>
              <a:t>Okul ne zaman bitecek?</a:t>
            </a:r>
          </a:p>
        </p:txBody>
      </p:sp>
      <p:sp>
        <p:nvSpPr>
          <p:cNvPr id="6" name="5 Metin kutusu"/>
          <p:cNvSpPr txBox="1"/>
          <p:nvPr/>
        </p:nvSpPr>
        <p:spPr>
          <a:xfrm>
            <a:off x="251520" y="620688"/>
            <a:ext cx="4968552" cy="646331"/>
          </a:xfrm>
          <a:prstGeom prst="rect">
            <a:avLst/>
          </a:prstGeom>
          <a:noFill/>
        </p:spPr>
        <p:txBody>
          <a:bodyPr wrap="square" rtlCol="0">
            <a:spAutoFit/>
          </a:bodyPr>
          <a:lstStyle/>
          <a:p>
            <a:r>
              <a:rPr lang="tr-TR" sz="3600" b="1" dirty="0" smtClean="0">
                <a:solidFill>
                  <a:srgbClr val="FF0000"/>
                </a:solidFill>
              </a:rPr>
              <a:t>Çocuğun endişeleri</a:t>
            </a:r>
            <a:endParaRPr lang="tr-TR" sz="3600" b="1" dirty="0">
              <a:solidFill>
                <a:srgbClr val="FF0000"/>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A40"/>
            </a:gs>
            <a:gs pos="100000">
              <a:srgbClr val="E80600"/>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91513" cy="5940425"/>
          </a:xfrm>
          <a:solidFill>
            <a:srgbClr val="E80600"/>
          </a:solidFill>
        </p:spPr>
        <p:txBody>
          <a:bodyPr/>
          <a:lstStyle/>
          <a:p>
            <a:pPr algn="ctr" eaLnBrk="1" hangingPunct="1">
              <a:defRPr/>
            </a:pPr>
            <a:r>
              <a:rPr lang="tr-TR" sz="4800" dirty="0" smtClean="0">
                <a:latin typeface="Comic Sans MS" pitchFamily="66" charset="0"/>
              </a:rPr>
              <a:t/>
            </a:r>
            <a:br>
              <a:rPr lang="tr-TR" sz="4800" dirty="0" smtClean="0">
                <a:latin typeface="Comic Sans MS" pitchFamily="66" charset="0"/>
              </a:rPr>
            </a:br>
            <a:r>
              <a:rPr lang="tr-TR" sz="4800" dirty="0" smtClean="0">
                <a:latin typeface="Comic Sans MS" pitchFamily="66" charset="0"/>
              </a:rPr>
              <a:t> </a:t>
            </a:r>
            <a:r>
              <a:rPr lang="tr-TR" sz="5400" b="1" dirty="0" smtClean="0">
                <a:solidFill>
                  <a:srgbClr val="F6FA40"/>
                </a:solidFill>
                <a:latin typeface="Comic Sans MS" pitchFamily="66" charset="0"/>
              </a:rPr>
              <a:t>SEVGİLİ ANNE BABALAR</a:t>
            </a:r>
            <a:r>
              <a:rPr lang="tr-TR" sz="4800" dirty="0" smtClean="0">
                <a:latin typeface="Comic Sans MS" pitchFamily="66" charset="0"/>
              </a:rPr>
              <a:t> </a:t>
            </a:r>
            <a:r>
              <a:rPr lang="tr-TR" sz="5400" b="1" dirty="0" smtClean="0">
                <a:solidFill>
                  <a:srgbClr val="F6FA40"/>
                </a:solidFill>
                <a:latin typeface="Comic Sans MS" pitchFamily="66" charset="0"/>
              </a:rPr>
              <a:t>İLK İŞİNİZ ÇOCUĞA,</a:t>
            </a:r>
            <a:br>
              <a:rPr lang="tr-TR" sz="5400" b="1" dirty="0" smtClean="0">
                <a:solidFill>
                  <a:srgbClr val="F6FA40"/>
                </a:solidFill>
                <a:latin typeface="Comic Sans MS" pitchFamily="66" charset="0"/>
              </a:rPr>
            </a:br>
            <a:r>
              <a:rPr lang="tr-TR" sz="5400" b="1" dirty="0" smtClean="0">
                <a:solidFill>
                  <a:srgbClr val="F6FA40"/>
                </a:solidFill>
                <a:latin typeface="Comic Sans MS" pitchFamily="66" charset="0"/>
              </a:rPr>
              <a:t>OKULUNU VE ÖĞRETMENİNİ  SEVDİRMEK OLMALIDIR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8 Slayt Numarası Yer Tutucusu"/>
          <p:cNvSpPr txBox="1">
            <a:spLocks noGrp="1"/>
          </p:cNvSpPr>
          <p:nvPr/>
        </p:nvSpPr>
        <p:spPr bwMode="auto">
          <a:xfrm>
            <a:off x="6557963" y="6245225"/>
            <a:ext cx="2125662" cy="469900"/>
          </a:xfrm>
          <a:prstGeom prst="rect">
            <a:avLst/>
          </a:prstGeom>
          <a:noFill/>
          <a:ln w="9525">
            <a:noFill/>
            <a:miter lim="800000"/>
            <a:headEnd/>
            <a:tailEnd/>
          </a:ln>
        </p:spPr>
        <p:txBody>
          <a:bodyPr lIns="85274" tIns="42633" rIns="85274" bIns="42633"/>
          <a:lstStyle/>
          <a:p>
            <a:pPr algn="r" defTabSz="852488"/>
            <a:fld id="{31235665-4B3D-441D-8150-424FF03E5910}" type="slidenum">
              <a:rPr lang="tr-TR" sz="1200">
                <a:latin typeface="Arial" charset="0"/>
              </a:rPr>
              <a:pPr algn="r" defTabSz="852488"/>
              <a:t>41</a:t>
            </a:fld>
            <a:endParaRPr lang="tr-TR" sz="1200">
              <a:latin typeface="Arial" charset="0"/>
            </a:endParaRPr>
          </a:p>
        </p:txBody>
      </p:sp>
      <p:sp>
        <p:nvSpPr>
          <p:cNvPr id="130051" name="Rectangle 15"/>
          <p:cNvSpPr>
            <a:spLocks noGrp="1" noChangeArrowheads="1"/>
          </p:cNvSpPr>
          <p:nvPr>
            <p:ph type="title" sz="quarter" idx="4294967295"/>
          </p:nvPr>
        </p:nvSpPr>
        <p:spPr/>
        <p:txBody>
          <a:bodyPr lIns="85274" tIns="42633" rIns="85274" bIns="42633"/>
          <a:lstStyle/>
          <a:p>
            <a:pPr defTabSz="852488" eaLnBrk="1" hangingPunct="1">
              <a:defRPr/>
            </a:pPr>
            <a:endParaRPr lang="tr-TR" smtClean="0"/>
          </a:p>
        </p:txBody>
      </p:sp>
      <p:pic>
        <p:nvPicPr>
          <p:cNvPr id="40964" name="Picture 3" descr="Resim1"/>
          <p:cNvPicPr>
            <a:picLocks noGrp="1" noChangeAspect="1" noChangeArrowheads="1"/>
          </p:cNvPicPr>
          <p:nvPr>
            <p:ph sz="quarter" idx="4294967295"/>
          </p:nvPr>
        </p:nvPicPr>
        <p:blipFill>
          <a:blip r:embed="rId3" cstate="print"/>
          <a:srcRect/>
          <a:stretch>
            <a:fillRect/>
          </a:stretch>
        </p:blipFill>
        <p:spPr>
          <a:xfrm>
            <a:off x="-1116013" y="-171450"/>
            <a:ext cx="11304588" cy="7029450"/>
          </a:xfrm>
          <a:noFill/>
        </p:spPr>
      </p:pic>
      <p:sp>
        <p:nvSpPr>
          <p:cNvPr id="40965" name="Text Box 4"/>
          <p:cNvSpPr txBox="1">
            <a:spLocks noChangeArrowheads="1"/>
          </p:cNvSpPr>
          <p:nvPr/>
        </p:nvSpPr>
        <p:spPr bwMode="auto">
          <a:xfrm>
            <a:off x="0" y="4797425"/>
            <a:ext cx="9144000" cy="1857375"/>
          </a:xfrm>
          <a:prstGeom prst="rect">
            <a:avLst/>
          </a:prstGeom>
          <a:gradFill rotWithShape="1">
            <a:gsLst>
              <a:gs pos="0">
                <a:srgbClr val="CC9900"/>
              </a:gs>
              <a:gs pos="100000">
                <a:srgbClr val="663300"/>
              </a:gs>
            </a:gsLst>
            <a:path path="shape">
              <a:fillToRect l="50000" t="50000" r="50000" b="50000"/>
            </a:path>
          </a:gradFill>
          <a:ln w="117475" cmpd="tri">
            <a:solidFill>
              <a:srgbClr val="CC9900"/>
            </a:solidFill>
            <a:miter lim="800000"/>
            <a:headEnd/>
            <a:tailEnd/>
          </a:ln>
        </p:spPr>
        <p:txBody>
          <a:bodyPr>
            <a:spAutoFit/>
          </a:bodyPr>
          <a:lstStyle/>
          <a:p>
            <a:pPr algn="ctr"/>
            <a:r>
              <a:rPr lang="tr-TR" sz="3600" b="1">
                <a:solidFill>
                  <a:srgbClr val="FFFF00"/>
                </a:solidFill>
                <a:latin typeface="Comic Sans MS" pitchFamily="66" charset="0"/>
              </a:rPr>
              <a:t>Öğrencinin mutluluğunda, öğretmen ve veli arasındaki diyalog önemli rol oynar.  </a:t>
            </a:r>
          </a:p>
          <a:p>
            <a:pPr algn="ctr"/>
            <a:endParaRPr lang="tr-TR" sz="3600" b="1">
              <a:solidFill>
                <a:srgbClr val="339933"/>
              </a:solidFill>
              <a:latin typeface="Comic Sans MS" pitchFamily="66" charset="0"/>
            </a:endParaRPr>
          </a:p>
        </p:txBody>
      </p:sp>
      <p:pic>
        <p:nvPicPr>
          <p:cNvPr id="40966" name="Picture 14" descr="6"/>
          <p:cNvPicPr>
            <a:picLocks noGrp="1" noChangeAspect="1" noChangeArrowheads="1" noCrop="1"/>
          </p:cNvPicPr>
          <p:nvPr>
            <p:ph sz="quarter" idx="4294967295"/>
          </p:nvPr>
        </p:nvPicPr>
        <p:blipFill>
          <a:blip r:embed="rId4" cstate="print"/>
          <a:srcRect/>
          <a:stretch>
            <a:fillRect/>
          </a:stretch>
        </p:blipFill>
        <p:spPr>
          <a:xfrm>
            <a:off x="4140200" y="333375"/>
            <a:ext cx="1022350" cy="935038"/>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5 Slayt Numarası Yer Tutucusu"/>
          <p:cNvSpPr txBox="1">
            <a:spLocks noGrp="1"/>
          </p:cNvSpPr>
          <p:nvPr/>
        </p:nvSpPr>
        <p:spPr bwMode="auto">
          <a:xfrm>
            <a:off x="6557963" y="6245225"/>
            <a:ext cx="2125662" cy="469900"/>
          </a:xfrm>
          <a:prstGeom prst="rect">
            <a:avLst/>
          </a:prstGeom>
          <a:noFill/>
          <a:ln w="9525">
            <a:noFill/>
            <a:miter lim="800000"/>
            <a:headEnd/>
            <a:tailEnd/>
          </a:ln>
        </p:spPr>
        <p:txBody>
          <a:bodyPr lIns="85274" tIns="42633" rIns="85274" bIns="42633"/>
          <a:lstStyle/>
          <a:p>
            <a:pPr algn="r" defTabSz="852488"/>
            <a:fld id="{76282277-0C1A-4BAB-8CEC-A470E4F6B92F}" type="slidenum">
              <a:rPr lang="tr-TR" sz="1200">
                <a:latin typeface="Arial" charset="0"/>
              </a:rPr>
              <a:pPr algn="r" defTabSz="852488"/>
              <a:t>42</a:t>
            </a:fld>
            <a:endParaRPr lang="tr-TR" sz="1200">
              <a:latin typeface="Arial" charset="0"/>
            </a:endParaRPr>
          </a:p>
        </p:txBody>
      </p:sp>
      <p:sp>
        <p:nvSpPr>
          <p:cNvPr id="284675" name="Text Box 3"/>
          <p:cNvSpPr txBox="1">
            <a:spLocks noChangeArrowheads="1"/>
          </p:cNvSpPr>
          <p:nvPr/>
        </p:nvSpPr>
        <p:spPr bwMode="auto">
          <a:xfrm>
            <a:off x="0" y="0"/>
            <a:ext cx="8924925" cy="7099300"/>
          </a:xfrm>
          <a:prstGeom prst="rect">
            <a:avLst/>
          </a:prstGeom>
          <a:noFill/>
          <a:ln w="9525">
            <a:noFill/>
            <a:miter lim="800000"/>
            <a:headEnd/>
            <a:tailEnd/>
          </a:ln>
        </p:spPr>
        <p:txBody>
          <a:bodyPr lIns="85274" tIns="42633" rIns="85274" bIns="42633">
            <a:spAutoFit/>
          </a:bodyPr>
          <a:lstStyle/>
          <a:p>
            <a:pPr algn="ctr" defTabSz="852488"/>
            <a:endParaRPr lang="tr-TR" sz="2800" b="1">
              <a:solidFill>
                <a:schemeClr val="bg2"/>
              </a:solidFill>
              <a:latin typeface="Comic Sans MS" pitchFamily="66" charset="0"/>
            </a:endParaRPr>
          </a:p>
          <a:p>
            <a:pPr algn="ctr" defTabSz="852488"/>
            <a:r>
              <a:rPr lang="tr-TR" sz="2800" b="1">
                <a:solidFill>
                  <a:schemeClr val="bg2"/>
                </a:solidFill>
                <a:latin typeface="Comic Sans MS" pitchFamily="66" charset="0"/>
              </a:rPr>
              <a:t> </a:t>
            </a:r>
            <a:r>
              <a:rPr lang="tr-TR" sz="2400" b="1" i="1">
                <a:solidFill>
                  <a:schemeClr val="bg2"/>
                </a:solidFill>
              </a:rPr>
              <a:t>ANNE BABA OLARAK OKUL FAALİYETLERİNE KATILMAMIZ GEREKİR Mİ</a:t>
            </a:r>
            <a:r>
              <a:rPr lang="tr-TR" sz="2400" b="1">
                <a:solidFill>
                  <a:schemeClr val="bg2"/>
                </a:solidFill>
              </a:rPr>
              <a:t>?</a:t>
            </a:r>
            <a:endParaRPr lang="tr-TR" sz="2400" b="1">
              <a:solidFill>
                <a:schemeClr val="bg2"/>
              </a:solidFill>
              <a:latin typeface="Comic Sans MS" pitchFamily="66" charset="0"/>
            </a:endParaRPr>
          </a:p>
          <a:p>
            <a:pPr defTabSz="852488"/>
            <a:endParaRPr lang="tr-TR" sz="2400" b="1">
              <a:latin typeface="Comic Sans MS" pitchFamily="66" charset="0"/>
            </a:endParaRPr>
          </a:p>
          <a:p>
            <a:pPr defTabSz="852488"/>
            <a:endParaRPr lang="tr-TR" sz="2800" b="1">
              <a:latin typeface="Comic Sans MS" pitchFamily="66" charset="0"/>
            </a:endParaRPr>
          </a:p>
          <a:p>
            <a:pPr defTabSz="852488"/>
            <a:r>
              <a:rPr lang="tr-TR" sz="2800" b="1">
                <a:latin typeface="Comic Sans MS" pitchFamily="66" charset="0"/>
              </a:rPr>
              <a:t>	</a:t>
            </a:r>
            <a:r>
              <a:rPr lang="tr-TR" sz="2800" b="1">
                <a:solidFill>
                  <a:srgbClr val="C00000"/>
                </a:solidFill>
                <a:latin typeface="Comic Sans MS" pitchFamily="66" charset="0"/>
              </a:rPr>
              <a:t>Çocuklar, anne babalarının okulu ilgilenmeye </a:t>
            </a:r>
          </a:p>
          <a:p>
            <a:pPr defTabSz="852488"/>
            <a:r>
              <a:rPr lang="tr-TR" sz="2800" b="1">
                <a:solidFill>
                  <a:srgbClr val="C00000"/>
                </a:solidFill>
                <a:latin typeface="Comic Sans MS" pitchFamily="66" charset="0"/>
              </a:rPr>
              <a:t>değecek kadar ilginç bir yer olarak görmesinden </a:t>
            </a:r>
          </a:p>
          <a:p>
            <a:pPr defTabSz="852488"/>
            <a:r>
              <a:rPr lang="tr-TR" sz="2800" b="1">
                <a:solidFill>
                  <a:srgbClr val="C00000"/>
                </a:solidFill>
                <a:latin typeface="Comic Sans MS" pitchFamily="66" charset="0"/>
              </a:rPr>
              <a:t>gizli bir mutluluk duyar.</a:t>
            </a:r>
          </a:p>
          <a:p>
            <a:pPr defTabSz="852488"/>
            <a:endParaRPr lang="tr-TR" sz="2800" b="1">
              <a:solidFill>
                <a:srgbClr val="C00000"/>
              </a:solidFill>
              <a:latin typeface="Comic Sans MS" pitchFamily="66" charset="0"/>
            </a:endParaRPr>
          </a:p>
          <a:p>
            <a:pPr defTabSz="852488"/>
            <a:endParaRPr lang="tr-TR" sz="1000" b="1">
              <a:solidFill>
                <a:srgbClr val="C00000"/>
              </a:solidFill>
              <a:latin typeface="Comic Sans MS" pitchFamily="66" charset="0"/>
            </a:endParaRPr>
          </a:p>
          <a:p>
            <a:pPr defTabSz="852488"/>
            <a:r>
              <a:rPr lang="tr-TR" sz="2800" b="1">
                <a:solidFill>
                  <a:srgbClr val="C00000"/>
                </a:solidFill>
                <a:latin typeface="Comic Sans MS" pitchFamily="66" charset="0"/>
              </a:rPr>
              <a:t>     Anne babanın okula gösterdiği ilgi nedeniyle çocuğun okula ve öğretmenlerine karşı duyduğu saygı artacaktır.</a:t>
            </a:r>
            <a:endParaRPr lang="tr-TR" sz="1000" b="1">
              <a:solidFill>
                <a:srgbClr val="C00000"/>
              </a:solidFill>
              <a:latin typeface="Comic Sans MS" pitchFamily="66" charset="0"/>
            </a:endParaRPr>
          </a:p>
          <a:p>
            <a:pPr defTabSz="852488"/>
            <a:endParaRPr lang="tr-TR" sz="1000" b="1">
              <a:latin typeface="Comic Sans MS" pitchFamily="66" charset="0"/>
            </a:endParaRPr>
          </a:p>
          <a:p>
            <a:pPr defTabSz="852488"/>
            <a:r>
              <a:rPr lang="tr-TR" sz="2800" b="1">
                <a:latin typeface="Comic Sans MS" pitchFamily="66" charset="0"/>
              </a:rPr>
              <a:t>     </a:t>
            </a:r>
          </a:p>
          <a:p>
            <a:pPr defTabSz="852488"/>
            <a:endParaRPr lang="tr-TR" sz="2800" b="1">
              <a:latin typeface="Comic Sans MS" pitchFamily="66" charset="0"/>
            </a:endParaRPr>
          </a:p>
          <a:p>
            <a:pPr defTabSz="852488"/>
            <a:r>
              <a:rPr lang="tr-TR" sz="2800" b="1">
                <a:latin typeface="Comic Sans MS" pitchFamily="66" charset="0"/>
              </a:rPr>
              <a:t>     </a:t>
            </a:r>
          </a:p>
          <a:p>
            <a:pPr defTabSz="852488"/>
            <a:endParaRPr lang="tr-TR" sz="2800" b="1">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84675"/>
                                        </p:tgtEl>
                                        <p:attrNameLst>
                                          <p:attrName>style.visibility</p:attrName>
                                        </p:attrNameLst>
                                      </p:cBhvr>
                                      <p:to>
                                        <p:strVal val="visible"/>
                                      </p:to>
                                    </p:set>
                                    <p:anim calcmode="lin" valueType="num">
                                      <p:cBhvr>
                                        <p:cTn id="7" dur="500" fill="hold"/>
                                        <p:tgtEl>
                                          <p:spTgt spid="284675"/>
                                        </p:tgtEl>
                                        <p:attrNameLst>
                                          <p:attrName>ppt_w</p:attrName>
                                        </p:attrNameLst>
                                      </p:cBhvr>
                                      <p:tavLst>
                                        <p:tav tm="0">
                                          <p:val>
                                            <p:strVal val="#ppt_w*0.70"/>
                                          </p:val>
                                        </p:tav>
                                        <p:tav tm="100000">
                                          <p:val>
                                            <p:strVal val="#ppt_w"/>
                                          </p:val>
                                        </p:tav>
                                      </p:tavLst>
                                    </p:anim>
                                    <p:anim calcmode="lin" valueType="num">
                                      <p:cBhvr>
                                        <p:cTn id="8" dur="500" fill="hold"/>
                                        <p:tgtEl>
                                          <p:spTgt spid="284675"/>
                                        </p:tgtEl>
                                        <p:attrNameLst>
                                          <p:attrName>ppt_h</p:attrName>
                                        </p:attrNameLst>
                                      </p:cBhvr>
                                      <p:tavLst>
                                        <p:tav tm="0">
                                          <p:val>
                                            <p:strVal val="#ppt_h"/>
                                          </p:val>
                                        </p:tav>
                                        <p:tav tm="100000">
                                          <p:val>
                                            <p:strVal val="#ppt_h"/>
                                          </p:val>
                                        </p:tav>
                                      </p:tavLst>
                                    </p:anim>
                                    <p:animEffect transition="in" filter="fade">
                                      <p:cBhvr>
                                        <p:cTn id="9" dur="500"/>
                                        <p:tgtEl>
                                          <p:spTgt spid="284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u="sng" dirty="0" smtClean="0"/>
              <a:t/>
            </a:r>
            <a:br>
              <a:rPr lang="tr-TR" b="1" u="sng" dirty="0" smtClean="0"/>
            </a:br>
            <a:r>
              <a:rPr lang="tr-TR" b="1" u="sng" dirty="0" smtClean="0"/>
              <a:t>SAYIN VELİ,</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marL="514350" indent="-514350">
              <a:buAutoNum type="arabicPeriod"/>
            </a:pPr>
            <a:r>
              <a:rPr lang="tr-TR" dirty="0" smtClean="0"/>
              <a:t>Çocuğunuzun sağlık durumu ile yakından ilgileniniz. Hastalıklardan bir kısmı, çocuğun hayat enerjisini önemli ölçüde azaltarak onu dermansız bırakır.</a:t>
            </a:r>
          </a:p>
          <a:p>
            <a:pPr marL="514350" indent="-514350">
              <a:buFontTx/>
              <a:buAutoNum type="arabicPeriod"/>
            </a:pPr>
            <a:r>
              <a:rPr lang="tr-TR" dirty="0" smtClean="0"/>
              <a:t>Çocuğunuzu kahvaltı ettirmeden veya yemek yedirmeden kesinlikle okula göndermeyiniz. İlköğretimdeki çocuk hızlı bir büyüme ve gelişme dönemindedir.</a:t>
            </a:r>
          </a:p>
          <a:p>
            <a:pPr marL="514350" indent="-514350">
              <a:buAutoNum type="arabicPeriod"/>
            </a:pPr>
            <a:endParaRPr lang="tr-TR" dirty="0" smtClean="0"/>
          </a:p>
          <a:p>
            <a:pPr>
              <a:buNone/>
            </a:pPr>
            <a:endParaRPr lang="tr-TR"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3. Çocuğunuzun kılık- kıyafetine özen gösteriniz. Kıyafetlerinin okul kurallarına uymasına ve temizliğine dikkat ediniz.</a:t>
            </a:r>
          </a:p>
          <a:p>
            <a:r>
              <a:rPr lang="tr-TR" dirty="0" smtClean="0"/>
              <a:t>4. Çocuğunuzun derslerinin ve davranışlarının daha iyiye yönelmesi için, öğretmenlerle sıkı bir işbirliği kurunuz. Veli toplantılarına mutlaka katılınız.</a:t>
            </a:r>
          </a:p>
          <a:p>
            <a:endParaRPr lang="tr-TR"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5. Çocuğunuzun yaşamındaki en etkili çevre aile çevresidir. Çocuk yaşamında en çok etkili örnekleri ailesinden alır. Anne-baba olarak tüm davranışlarınızla çocuklarınıza örnek olunuz.</a:t>
            </a:r>
          </a:p>
          <a:p>
            <a:r>
              <a:rPr lang="tr-TR" dirty="0" smtClean="0"/>
              <a:t>6. Çocuğunuzu iyi tanıyınız. Onları yeteneklerinin ötesinde başarı göstermeye zorlamayınız.</a:t>
            </a:r>
          </a:p>
          <a:p>
            <a:pPr>
              <a:buNone/>
            </a:pPr>
            <a:endParaRPr lang="tr-TR"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196752"/>
            <a:ext cx="8229600" cy="4823048"/>
          </a:xfrm>
        </p:spPr>
        <p:txBody>
          <a:bodyPr/>
          <a:lstStyle/>
          <a:p>
            <a:r>
              <a:rPr lang="tr-TR" dirty="0" smtClean="0"/>
              <a:t>7. Çocuğun tüm arzularının yerine getirilmesi veya tam tersi isteklerinin çok sınırlandırılması çeşitli uyumsuz davranışlar geliştirmelerine neden olacaktır.</a:t>
            </a:r>
          </a:p>
          <a:p>
            <a:r>
              <a:rPr lang="tr-TR" dirty="0" smtClean="0"/>
              <a:t>8. Çocuklarınızı başka çocuklarla veya kardeşleri ile mukayese etmeyiniz. Her insanın sahip olduğu nitelikler farklıdır.</a:t>
            </a:r>
          </a:p>
          <a:p>
            <a:r>
              <a:rPr lang="tr-TR" dirty="0" smtClean="0"/>
              <a:t>9. Çocuklarınızın belli davranışları için anne-baba olarak değişik davranış göstermeyiniz, aynı şekilde davranınız.</a:t>
            </a:r>
          </a:p>
          <a:p>
            <a:endParaRPr lang="tr-TR"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268760"/>
            <a:ext cx="8229600" cy="4751040"/>
          </a:xfrm>
        </p:spPr>
        <p:txBody>
          <a:bodyPr/>
          <a:lstStyle/>
          <a:p>
            <a:r>
              <a:rPr lang="tr-TR" dirty="0" smtClean="0"/>
              <a:t>10. Çocuklarınızla iyi notların yanında zayıf not almasının da normal olduğunu ve çalışmakla durumunu düzeltebileceğini telkin ediniz.</a:t>
            </a:r>
          </a:p>
          <a:p>
            <a:r>
              <a:rPr lang="tr-TR" dirty="0" smtClean="0"/>
              <a:t>11. Çocuğunuzun yaşantısı ile ilgileniniz. Anlattıklarını dinleyiniz.</a:t>
            </a:r>
          </a:p>
          <a:p>
            <a:r>
              <a:rPr lang="tr-TR" dirty="0" smtClean="0"/>
              <a:t>12. Öğretmenler öğrencisinden makul olan ders araç ve gereçlerini almasını istemişlerse, bunları zamanında ve yeterince temin ediniz.</a:t>
            </a:r>
          </a:p>
          <a:p>
            <a:endParaRPr lang="tr-TR"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13. Çocuğunuzun mümkün olduğu kadar sosyal yaşantılar içinde, sosyal olmasını sağlayınız. Okul ve çevresindeki sosyal faaliyetlere katılmasına izin veriniz.</a:t>
            </a:r>
          </a:p>
          <a:p>
            <a:r>
              <a:rPr lang="tr-TR" dirty="0" smtClean="0"/>
              <a:t>14. Çocuğunuzu sık sık eleştirmeyiniz. Hele bunu başkalarının yanında asla yapmayınız. Onun aşağılık duygusuna kapılmasını önleyiniz.</a:t>
            </a:r>
          </a:p>
          <a:p>
            <a:endParaRPr lang="tr-TR"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48680"/>
            <a:ext cx="8229600" cy="5471120"/>
          </a:xfrm>
        </p:spPr>
        <p:txBody>
          <a:bodyPr/>
          <a:lstStyle/>
          <a:p>
            <a:r>
              <a:rPr lang="tr-TR" dirty="0" smtClean="0"/>
              <a:t>15. Beğendiğiniz takdir ettiğiniz taraflarını söyleyiniz. Onun kendine güven duymasını sağlayınız. Çocuklarınız arasında ayrım yapmayınız. Çocukları kıskandırmayınız.</a:t>
            </a:r>
          </a:p>
          <a:p>
            <a:r>
              <a:rPr lang="tr-TR" dirty="0" smtClean="0"/>
              <a:t>16. İçinde bulundukları yaşlarda arkadaş çocuğunuz için çok önemlidir. Arkadaşı olmasına, iyi arkadaş seçmesine yardımcı olunuz.</a:t>
            </a:r>
          </a:p>
          <a:p>
            <a:r>
              <a:rPr lang="tr-TR" dirty="0" smtClean="0"/>
              <a:t>17.</a:t>
            </a:r>
            <a:r>
              <a:rPr lang="tr-TR" dirty="0" err="1" smtClean="0"/>
              <a:t>Tv</a:t>
            </a:r>
            <a:r>
              <a:rPr lang="tr-TR" dirty="0" smtClean="0"/>
              <a:t> izlemede çocuğunuza iyi alışkanlıklar kazandırınız. Sürekli TV izlemek çocuğunuzun başarısını olumsuz yönde etkiler. Ancak bunu zor kullanarak değil ikna ederek gerçekleştiriniz. </a:t>
            </a:r>
          </a:p>
          <a:p>
            <a:endParaRPr lang="tr-TR"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720840"/>
            <a:ext cx="8208912" cy="4832092"/>
          </a:xfrm>
          <a:prstGeom prst="rect">
            <a:avLst/>
          </a:prstGeom>
        </p:spPr>
        <p:txBody>
          <a:bodyPr wrap="square">
            <a:spAutoFit/>
          </a:bodyPr>
          <a:lstStyle/>
          <a:p>
            <a:pPr eaLnBrk="1" hangingPunct="1"/>
            <a:r>
              <a:rPr lang="tr-TR" altLang="tr-TR" sz="2800" b="1" dirty="0" smtClean="0">
                <a:solidFill>
                  <a:schemeClr val="bg2"/>
                </a:solidFill>
              </a:rPr>
              <a:t>Çocuğum okulda sıkılacak mı?</a:t>
            </a:r>
          </a:p>
          <a:p>
            <a:pPr eaLnBrk="1" hangingPunct="1"/>
            <a:r>
              <a:rPr lang="tr-TR" altLang="tr-TR" sz="2800" b="1" dirty="0" smtClean="0">
                <a:solidFill>
                  <a:schemeClr val="bg2"/>
                </a:solidFill>
              </a:rPr>
              <a:t>Çocuğum gerekenleri başarabilecek mi?</a:t>
            </a:r>
          </a:p>
          <a:p>
            <a:pPr eaLnBrk="1" hangingPunct="1"/>
            <a:r>
              <a:rPr lang="tr-TR" altLang="tr-TR" sz="2800" b="1" dirty="0" smtClean="0">
                <a:solidFill>
                  <a:schemeClr val="bg2"/>
                </a:solidFill>
              </a:rPr>
              <a:t>Öğretmeni çocuğumu sevip ilgilenecek mi?</a:t>
            </a:r>
          </a:p>
          <a:p>
            <a:pPr eaLnBrk="1" hangingPunct="1"/>
            <a:r>
              <a:rPr lang="tr-TR" altLang="tr-TR" sz="2800" b="1" dirty="0" smtClean="0">
                <a:solidFill>
                  <a:schemeClr val="bg2"/>
                </a:solidFill>
              </a:rPr>
              <a:t>Çocuğum tuvaletini yapabilecek mi? Merdivenlerden düşecek mi? Mikrop kapacak mı?</a:t>
            </a:r>
          </a:p>
          <a:p>
            <a:pPr eaLnBrk="1" hangingPunct="1"/>
            <a:r>
              <a:rPr lang="tr-TR" altLang="tr-TR" sz="2800" b="1" dirty="0" smtClean="0">
                <a:solidFill>
                  <a:schemeClr val="bg2"/>
                </a:solidFill>
              </a:rPr>
              <a:t>Çocuğum eşyalarını koruyabilecek mi?</a:t>
            </a:r>
          </a:p>
          <a:p>
            <a:pPr eaLnBrk="1" hangingPunct="1"/>
            <a:r>
              <a:rPr lang="tr-TR" altLang="tr-TR" sz="2800" b="1" dirty="0" smtClean="0">
                <a:solidFill>
                  <a:schemeClr val="bg2"/>
                </a:solidFill>
              </a:rPr>
              <a:t>Çocuğum okulunu, öğretmenini sevebilecek mi?</a:t>
            </a:r>
          </a:p>
          <a:p>
            <a:pPr eaLnBrk="1" hangingPunct="1"/>
            <a:r>
              <a:rPr lang="tr-TR" altLang="tr-TR" sz="2800" b="1" dirty="0" smtClean="0">
                <a:solidFill>
                  <a:schemeClr val="bg2"/>
                </a:solidFill>
              </a:rPr>
              <a:t>Çocuğum arkadaş bulabilecek mi?</a:t>
            </a:r>
          </a:p>
          <a:p>
            <a:pPr eaLnBrk="1" hangingPunct="1"/>
            <a:r>
              <a:rPr lang="tr-TR" altLang="tr-TR" sz="2800" b="1" dirty="0" smtClean="0">
                <a:solidFill>
                  <a:schemeClr val="bg2"/>
                </a:solidFill>
              </a:rPr>
              <a:t>Çocuğuma diğer çocuklar iyi davranacak mı?</a:t>
            </a:r>
          </a:p>
        </p:txBody>
      </p:sp>
      <p:sp>
        <p:nvSpPr>
          <p:cNvPr id="3" name="2 Dikdörtgen"/>
          <p:cNvSpPr/>
          <p:nvPr/>
        </p:nvSpPr>
        <p:spPr>
          <a:xfrm>
            <a:off x="827584" y="908720"/>
            <a:ext cx="5400600" cy="523220"/>
          </a:xfrm>
          <a:prstGeom prst="rect">
            <a:avLst/>
          </a:prstGeom>
        </p:spPr>
        <p:txBody>
          <a:bodyPr wrap="square">
            <a:spAutoFit/>
          </a:bodyPr>
          <a:lstStyle/>
          <a:p>
            <a:r>
              <a:rPr lang="tr-TR" sz="2800" b="1" dirty="0" smtClean="0">
                <a:solidFill>
                  <a:srgbClr val="C00000"/>
                </a:solidFill>
              </a:rPr>
              <a:t>Anne babanın endişeleri</a:t>
            </a:r>
            <a:endParaRPr lang="tr-TR" sz="2800" b="1" dirty="0">
              <a:solidFill>
                <a:srgbClr val="C00000"/>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 Çocuklar önünde yapılan tartışmalar, kavgalar onları mutsuz, güvensiz ve endişeli olmalarına neden olur.</a:t>
            </a:r>
          </a:p>
          <a:p>
            <a:r>
              <a:rPr lang="tr-TR" dirty="0" smtClean="0"/>
              <a:t>19. Okul ve öğretmenler ile ilgili görüşlerinizi çocuğun yanında açığa vurmayınız.</a:t>
            </a:r>
          </a:p>
          <a:p>
            <a:endParaRPr lang="tr-TR" dirty="0" smtClean="0"/>
          </a:p>
          <a:p>
            <a:endParaRPr lang="tr-TR"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dirty="0" smtClean="0"/>
              <a:t>Çocuklarınıza karşı sabırlı, soğuk kanlı ve anlayışlı olunuz. Doğal olarak onlar hata yapacaklardır. Kusurları ve kötü hareketleri olacaktır. Çocuklar düşündüğünüz, istediğiniz gibi tavır ve davranışlar göstermiş olsalardı ailede ve okulda eğitim denilen şeye gerek kalmazdı.</a:t>
            </a:r>
            <a:endParaRPr lang="tr-TR"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5 Slayt Numarası Yer Tutucusu"/>
          <p:cNvSpPr txBox="1">
            <a:spLocks noGrp="1"/>
          </p:cNvSpPr>
          <p:nvPr/>
        </p:nvSpPr>
        <p:spPr bwMode="auto">
          <a:xfrm>
            <a:off x="6557963" y="6245225"/>
            <a:ext cx="2125662" cy="469900"/>
          </a:xfrm>
          <a:prstGeom prst="rect">
            <a:avLst/>
          </a:prstGeom>
          <a:noFill/>
          <a:ln w="9525">
            <a:noFill/>
            <a:miter lim="800000"/>
            <a:headEnd/>
            <a:tailEnd/>
          </a:ln>
        </p:spPr>
        <p:txBody>
          <a:bodyPr lIns="85274" tIns="42633" rIns="85274" bIns="42633"/>
          <a:lstStyle/>
          <a:p>
            <a:pPr algn="r" defTabSz="852488"/>
            <a:fld id="{13046039-86F9-42F7-94AE-6907F8FD9F06}" type="slidenum">
              <a:rPr lang="tr-TR" sz="1200">
                <a:latin typeface="Arial" charset="0"/>
              </a:rPr>
              <a:pPr algn="r" defTabSz="852488"/>
              <a:t>52</a:t>
            </a:fld>
            <a:endParaRPr lang="tr-TR" sz="1200">
              <a:latin typeface="Arial" charset="0"/>
            </a:endParaRPr>
          </a:p>
        </p:txBody>
      </p:sp>
      <p:sp>
        <p:nvSpPr>
          <p:cNvPr id="88067" name="Rectangle 2"/>
          <p:cNvSpPr>
            <a:spLocks noGrp="1" noChangeArrowheads="1"/>
          </p:cNvSpPr>
          <p:nvPr>
            <p:ph type="title" idx="4294967295"/>
          </p:nvPr>
        </p:nvSpPr>
        <p:spPr>
          <a:xfrm>
            <a:off x="911225" y="2852738"/>
            <a:ext cx="8232775" cy="1143000"/>
          </a:xfrm>
        </p:spPr>
        <p:txBody>
          <a:bodyPr lIns="85274" tIns="42633" rIns="85274" bIns="42633"/>
          <a:lstStyle/>
          <a:p>
            <a:pPr defTabSz="1255713" eaLnBrk="1" hangingPunct="1">
              <a:defRPr/>
            </a:pPr>
            <a:endParaRPr lang="tr-TR" smtClean="0"/>
          </a:p>
        </p:txBody>
      </p:sp>
      <p:sp>
        <p:nvSpPr>
          <p:cNvPr id="1029" name="Oval 3"/>
          <p:cNvSpPr>
            <a:spLocks noChangeArrowheads="1"/>
          </p:cNvSpPr>
          <p:nvPr/>
        </p:nvSpPr>
        <p:spPr bwMode="auto">
          <a:xfrm>
            <a:off x="1476375" y="333375"/>
            <a:ext cx="5761038" cy="985838"/>
          </a:xfrm>
          <a:prstGeom prst="ellipse">
            <a:avLst/>
          </a:prstGeom>
          <a:solidFill>
            <a:schemeClr val="bg1"/>
          </a:solidFill>
          <a:ln w="28575">
            <a:solidFill>
              <a:schemeClr val="tx1"/>
            </a:solidFill>
            <a:round/>
            <a:headEnd/>
            <a:tailEnd/>
          </a:ln>
        </p:spPr>
        <p:txBody>
          <a:bodyPr wrap="none" anchor="ctr"/>
          <a:lstStyle/>
          <a:p>
            <a:endParaRPr lang="tr-TR" sz="1600">
              <a:latin typeface="Arial" charset="0"/>
            </a:endParaRPr>
          </a:p>
        </p:txBody>
      </p:sp>
      <p:graphicFrame>
        <p:nvGraphicFramePr>
          <p:cNvPr id="1026" name="Object 4"/>
          <p:cNvGraphicFramePr>
            <a:graphicFrameLocks noChangeAspect="1"/>
          </p:cNvGraphicFramePr>
          <p:nvPr>
            <p:ph idx="4294967295"/>
          </p:nvPr>
        </p:nvGraphicFramePr>
        <p:xfrm>
          <a:off x="0" y="549275"/>
          <a:ext cx="9144000" cy="6308725"/>
        </p:xfrm>
        <a:graphic>
          <a:graphicData uri="http://schemas.openxmlformats.org/presentationml/2006/ole">
            <p:oleObj spid="_x0000_s1026" name="Bit Eşlem Resmi" r:id="rId4" imgW="6954221" imgH="3457143" progId="PBrush">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2136338"/>
            <a:ext cx="8496944" cy="3539430"/>
          </a:xfrm>
          <a:prstGeom prst="rect">
            <a:avLst/>
          </a:prstGeom>
        </p:spPr>
        <p:txBody>
          <a:bodyPr wrap="square">
            <a:spAutoFit/>
          </a:bodyPr>
          <a:lstStyle/>
          <a:p>
            <a:pPr eaLnBrk="1" hangingPunct="1"/>
            <a:r>
              <a:rPr lang="tr-TR" altLang="tr-TR" sz="2800" b="1" dirty="0" smtClean="0">
                <a:solidFill>
                  <a:srgbClr val="FFFF00"/>
                </a:solidFill>
              </a:rPr>
              <a:t>Söylenenleri- ikili üçlü yönergeleri doğru olarak anlayabilmelidir. </a:t>
            </a:r>
          </a:p>
          <a:p>
            <a:pPr eaLnBrk="1" hangingPunct="1"/>
            <a:r>
              <a:rPr lang="tr-TR" altLang="tr-TR" sz="2800" b="1" dirty="0" smtClean="0">
                <a:solidFill>
                  <a:schemeClr val="bg2"/>
                </a:solidFill>
              </a:rPr>
              <a:t>“ Sol elinin işaret parmağı ile saati göster.” “Defterini aç, sayfanın ortasına kırmızı kalemle bir yuvarlak çiz.”</a:t>
            </a:r>
          </a:p>
          <a:p>
            <a:pPr eaLnBrk="1" hangingPunct="1"/>
            <a:endParaRPr lang="tr-TR" altLang="tr-TR" sz="2800" b="1" dirty="0" smtClean="0">
              <a:solidFill>
                <a:schemeClr val="bg2"/>
              </a:solidFill>
            </a:endParaRPr>
          </a:p>
          <a:p>
            <a:pPr eaLnBrk="1" hangingPunct="1">
              <a:buFont typeface="Wingdings 2" pitchFamily="18" charset="2"/>
              <a:buNone/>
            </a:pPr>
            <a:r>
              <a:rPr lang="tr-TR" altLang="tr-TR" sz="2800" b="1" dirty="0" smtClean="0">
                <a:solidFill>
                  <a:schemeClr val="bg2"/>
                </a:solidFill>
              </a:rPr>
              <a:t>Yönerge alıştırması yapın. “Şimdi ne yapacağını bana söyler misin?” diye sorun.</a:t>
            </a:r>
          </a:p>
        </p:txBody>
      </p:sp>
      <p:sp>
        <p:nvSpPr>
          <p:cNvPr id="3" name="2 Dikdörtgen"/>
          <p:cNvSpPr/>
          <p:nvPr/>
        </p:nvSpPr>
        <p:spPr>
          <a:xfrm>
            <a:off x="467544" y="908720"/>
            <a:ext cx="8385629" cy="646331"/>
          </a:xfrm>
          <a:prstGeom prst="rect">
            <a:avLst/>
          </a:prstGeom>
        </p:spPr>
        <p:txBody>
          <a:bodyPr wrap="none">
            <a:spAutoFit/>
          </a:bodyPr>
          <a:lstStyle/>
          <a:p>
            <a:r>
              <a:rPr lang="tr-TR" sz="3600" b="1" dirty="0" smtClean="0">
                <a:solidFill>
                  <a:srgbClr val="C00000"/>
                </a:solidFill>
              </a:rPr>
              <a:t>Birinci sınıf çocuğunun yeterlilikleri</a:t>
            </a:r>
            <a:endParaRPr lang="tr-TR" sz="3600" b="1" dirty="0">
              <a:solidFill>
                <a:srgbClr val="C0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844824"/>
            <a:ext cx="7632848" cy="2246769"/>
          </a:xfrm>
          <a:prstGeom prst="rect">
            <a:avLst/>
          </a:prstGeom>
        </p:spPr>
        <p:txBody>
          <a:bodyPr wrap="square">
            <a:spAutoFit/>
          </a:bodyPr>
          <a:lstStyle/>
          <a:p>
            <a:pPr eaLnBrk="1" hangingPunct="1"/>
            <a:r>
              <a:rPr lang="tr-TR" altLang="tr-TR" sz="2800" b="1" dirty="0" smtClean="0">
                <a:solidFill>
                  <a:srgbClr val="FFFF00"/>
                </a:solidFill>
              </a:rPr>
              <a:t>Gördüklerini, duyduklarını, duygularını doğru olarak ifade edebilmelidir.</a:t>
            </a:r>
          </a:p>
          <a:p>
            <a:pPr eaLnBrk="1" hangingPunct="1"/>
            <a:endParaRPr lang="tr-TR" altLang="tr-TR" sz="2800" b="1" dirty="0" smtClean="0"/>
          </a:p>
          <a:p>
            <a:pPr eaLnBrk="1" hangingPunct="1">
              <a:buFont typeface="Wingdings 2" pitchFamily="18" charset="2"/>
              <a:buNone/>
            </a:pPr>
            <a:r>
              <a:rPr lang="tr-TR" altLang="tr-TR" sz="2800" b="1" dirty="0" smtClean="0"/>
              <a:t>Resim, müzik, drama, dans bu becerilerin geliştirilmesinde katkı sağlar.</a:t>
            </a:r>
          </a:p>
        </p:txBody>
      </p:sp>
      <p:sp>
        <p:nvSpPr>
          <p:cNvPr id="3" name="2 Dikdörtgen"/>
          <p:cNvSpPr/>
          <p:nvPr/>
        </p:nvSpPr>
        <p:spPr>
          <a:xfrm>
            <a:off x="395536" y="764704"/>
            <a:ext cx="8385629" cy="646331"/>
          </a:xfrm>
          <a:prstGeom prst="rect">
            <a:avLst/>
          </a:prstGeom>
        </p:spPr>
        <p:txBody>
          <a:bodyPr wrap="none">
            <a:spAutoFit/>
          </a:bodyPr>
          <a:lstStyle/>
          <a:p>
            <a:r>
              <a:rPr lang="tr-TR" sz="3600" b="1" dirty="0" smtClean="0">
                <a:solidFill>
                  <a:srgbClr val="C00000"/>
                </a:solidFill>
              </a:rPr>
              <a:t>Birinci sınıf çocuğunun yeterlilikleri</a:t>
            </a:r>
            <a:endParaRPr lang="tr-TR" sz="3600" b="1" dirty="0">
              <a:solidFill>
                <a:srgbClr val="C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2276872"/>
            <a:ext cx="7920880" cy="3108543"/>
          </a:xfrm>
          <a:prstGeom prst="rect">
            <a:avLst/>
          </a:prstGeom>
        </p:spPr>
        <p:txBody>
          <a:bodyPr wrap="square">
            <a:spAutoFit/>
          </a:bodyPr>
          <a:lstStyle/>
          <a:p>
            <a:pPr eaLnBrk="1" hangingPunct="1"/>
            <a:r>
              <a:rPr lang="tr-TR" altLang="tr-TR" sz="2800" b="1" dirty="0" smtClean="0">
                <a:solidFill>
                  <a:srgbClr val="FFFF00"/>
                </a:solidFill>
              </a:rPr>
              <a:t>Dikkatini yeterli bir süre bir konunun üzerinde tutabilmelidir.</a:t>
            </a:r>
          </a:p>
          <a:p>
            <a:pPr eaLnBrk="1" hangingPunct="1"/>
            <a:endParaRPr lang="tr-TR" altLang="tr-TR" sz="2800" b="1" dirty="0" smtClean="0">
              <a:solidFill>
                <a:srgbClr val="FFFF00"/>
              </a:solidFill>
            </a:endParaRPr>
          </a:p>
          <a:p>
            <a:pPr eaLnBrk="1" hangingPunct="1"/>
            <a:r>
              <a:rPr lang="tr-TR" altLang="tr-TR" sz="2800" b="1" dirty="0" smtClean="0"/>
              <a:t>Dikkati 6-8 dakikadır.</a:t>
            </a:r>
          </a:p>
          <a:p>
            <a:pPr eaLnBrk="1" hangingPunct="1"/>
            <a:endParaRPr lang="tr-TR" altLang="tr-TR" sz="2800" b="1" dirty="0" smtClean="0"/>
          </a:p>
          <a:p>
            <a:pPr eaLnBrk="1" hangingPunct="1"/>
            <a:r>
              <a:rPr lang="tr-TR" altLang="tr-TR" sz="2800" b="1" dirty="0" smtClean="0"/>
              <a:t>Dikkatini yoğunlaştırabildiği oyunlara dikkat çekin ve kutlayın</a:t>
            </a:r>
            <a:endParaRPr lang="tr-TR" sz="2800" b="1" dirty="0"/>
          </a:p>
        </p:txBody>
      </p:sp>
      <p:sp>
        <p:nvSpPr>
          <p:cNvPr id="4" name="3 Dikdörtgen"/>
          <p:cNvSpPr/>
          <p:nvPr/>
        </p:nvSpPr>
        <p:spPr>
          <a:xfrm>
            <a:off x="395536" y="1196752"/>
            <a:ext cx="8385629" cy="646331"/>
          </a:xfrm>
          <a:prstGeom prst="rect">
            <a:avLst/>
          </a:prstGeom>
        </p:spPr>
        <p:txBody>
          <a:bodyPr wrap="none">
            <a:spAutoFit/>
          </a:bodyPr>
          <a:lstStyle/>
          <a:p>
            <a:r>
              <a:rPr lang="tr-TR" sz="3600" b="1" dirty="0" smtClean="0">
                <a:solidFill>
                  <a:srgbClr val="C00000"/>
                </a:solidFill>
              </a:rPr>
              <a:t>Birinci sınıf çocuğunun yeterlilikleri</a:t>
            </a:r>
            <a:endParaRPr lang="tr-TR" sz="3600" b="1" dirty="0">
              <a:solidFill>
                <a:srgbClr val="C0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1412776"/>
            <a:ext cx="7416824" cy="3970318"/>
          </a:xfrm>
          <a:prstGeom prst="rect">
            <a:avLst/>
          </a:prstGeom>
        </p:spPr>
        <p:txBody>
          <a:bodyPr wrap="square">
            <a:spAutoFit/>
          </a:bodyPr>
          <a:lstStyle/>
          <a:p>
            <a:pPr eaLnBrk="1" hangingPunct="1"/>
            <a:r>
              <a:rPr lang="tr-TR" altLang="tr-TR" sz="2800" b="1" dirty="0" smtClean="0">
                <a:solidFill>
                  <a:schemeClr val="bg2"/>
                </a:solidFill>
              </a:rPr>
              <a:t>Sayfa üzerinde gözünü soldan sağa, yukardan aşağıya yorulmadan ve başını çevirmeden gezdirebilmelidir.</a:t>
            </a:r>
          </a:p>
          <a:p>
            <a:pPr eaLnBrk="1" hangingPunct="1"/>
            <a:endParaRPr lang="tr-TR" altLang="tr-TR" sz="2800" b="1" dirty="0" smtClean="0">
              <a:solidFill>
                <a:schemeClr val="bg2"/>
              </a:solidFill>
            </a:endParaRPr>
          </a:p>
          <a:p>
            <a:pPr eaLnBrk="1" hangingPunct="1"/>
            <a:r>
              <a:rPr lang="tr-TR" altLang="tr-TR" sz="2800" b="1" dirty="0" smtClean="0">
                <a:solidFill>
                  <a:schemeClr val="bg2"/>
                </a:solidFill>
              </a:rPr>
              <a:t>Göz jimnastiği yaptırın. Başını çevirmeden parmağınızı takip etsin.</a:t>
            </a:r>
          </a:p>
          <a:p>
            <a:pPr eaLnBrk="1" hangingPunct="1"/>
            <a:endParaRPr lang="tr-TR" altLang="tr-TR" sz="2800" b="1" dirty="0" smtClean="0">
              <a:solidFill>
                <a:schemeClr val="bg2"/>
              </a:solidFill>
            </a:endParaRPr>
          </a:p>
          <a:p>
            <a:pPr eaLnBrk="1" hangingPunct="1"/>
            <a:r>
              <a:rPr lang="tr-TR" altLang="tr-TR" sz="2800" b="1" dirty="0" smtClean="0">
                <a:solidFill>
                  <a:schemeClr val="bg2"/>
                </a:solidFill>
              </a:rPr>
              <a:t>Çevresindeki varlıkların benzerliklerini ve farklılıklarını görebilmelidir.</a:t>
            </a:r>
          </a:p>
        </p:txBody>
      </p:sp>
      <p:sp>
        <p:nvSpPr>
          <p:cNvPr id="3" name="2 Dikdörtgen"/>
          <p:cNvSpPr/>
          <p:nvPr/>
        </p:nvSpPr>
        <p:spPr>
          <a:xfrm>
            <a:off x="758371" y="692696"/>
            <a:ext cx="8385629" cy="646331"/>
          </a:xfrm>
          <a:prstGeom prst="rect">
            <a:avLst/>
          </a:prstGeom>
        </p:spPr>
        <p:txBody>
          <a:bodyPr wrap="none">
            <a:spAutoFit/>
          </a:bodyPr>
          <a:lstStyle/>
          <a:p>
            <a:r>
              <a:rPr lang="tr-TR" sz="3600" b="1" dirty="0" smtClean="0">
                <a:solidFill>
                  <a:srgbClr val="C00000"/>
                </a:solidFill>
              </a:rPr>
              <a:t>Birinci sınıf çocuğunun yeterlilikleri</a:t>
            </a:r>
            <a:endParaRPr lang="tr-TR" sz="3600" b="1" dirty="0">
              <a:solidFill>
                <a:srgbClr val="C00000"/>
              </a:solidFill>
            </a:endParaRPr>
          </a:p>
        </p:txBody>
      </p:sp>
    </p:spTree>
  </p:cSld>
  <p:clrMapOvr>
    <a:masterClrMapping/>
  </p:clrMapOvr>
  <p:transition/>
</p:sld>
</file>

<file path=ppt/theme/theme1.xml><?xml version="1.0" encoding="utf-8"?>
<a:theme xmlns:a="http://schemas.openxmlformats.org/drawingml/2006/main" name="Okyanus">
  <a:themeElements>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1357</TotalTime>
  <Words>1987</Words>
  <Application>Microsoft Office PowerPoint</Application>
  <PresentationFormat>Ekran Gösterisi (4:3)</PresentationFormat>
  <Paragraphs>230</Paragraphs>
  <Slides>52</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52</vt:i4>
      </vt:variant>
    </vt:vector>
  </HeadingPairs>
  <TitlesOfParts>
    <vt:vector size="54" baseType="lpstr">
      <vt:lpstr>Okyanus</vt:lpstr>
      <vt:lpstr>Bit Eşlem Resmi</vt:lpstr>
      <vt:lpstr>Slayt 1</vt:lpstr>
      <vt:lpstr> Okula başlamak hem aile hem de çocuk için heyecan verici bir deneyimdir.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Önemli olan performans değil çabadır. Yani çocuğun başarmak için gösterdiği emektir.</vt:lpstr>
      <vt:lpstr>Slayt 21</vt:lpstr>
      <vt:lpstr>OKULA BAŞLAYAN ÇOCUKLARDA NE TİP SORUNLAR GÖRÜLEBİLİR?  </vt:lpstr>
      <vt:lpstr>Slayt 23</vt:lpstr>
      <vt:lpstr>  ANNE BABA OLARAK  ÇOCUĞUMUZUN ÖDEVLERİ                                             VE DERSLERİ  KONUSUNDAKİ SORUMLULUK VE GÖREVLERİMİZ NELERDİR?</vt:lpstr>
      <vt:lpstr>Slayt 25</vt:lpstr>
      <vt:lpstr>Slayt 26</vt:lpstr>
      <vt:lpstr>Sorumluluğun çocuğa ait olduğu hissettirilmeli </vt:lpstr>
      <vt:lpstr>*</vt:lpstr>
      <vt:lpstr>Slayt 29</vt:lpstr>
      <vt:lpstr>Ödevini yapması için önceden ödül vaat edilmemelidir </vt:lpstr>
      <vt:lpstr>Slayt 31</vt:lpstr>
      <vt:lpstr>Slayt 32</vt:lpstr>
      <vt:lpstr>Çocuğa Düzenli Ders Çalışma Alışkanlığı Nasıl Kazandırılır?</vt:lpstr>
      <vt:lpstr>Slayt 34</vt:lpstr>
      <vt:lpstr>Slayt 35</vt:lpstr>
      <vt:lpstr>Slayt 36</vt:lpstr>
      <vt:lpstr>Slayt 37</vt:lpstr>
      <vt:lpstr>Slayt 38</vt:lpstr>
      <vt:lpstr>Bunun sorumluluğunu kim taşıyacak, yalnızca anne-babalar mı?  </vt:lpstr>
      <vt:lpstr>  SEVGİLİ ANNE BABALAR İLK İŞİNİZ ÇOCUĞA, OKULUNU VE ÖĞRETMENİNİ  SEVDİRMEK OLMALIDIR</vt:lpstr>
      <vt:lpstr>Slayt 41</vt:lpstr>
      <vt:lpstr>Slayt 42</vt:lpstr>
      <vt:lpstr> SAYIN VELİ, </vt:lpstr>
      <vt:lpstr>Slayt 44</vt:lpstr>
      <vt:lpstr>Slayt 45</vt:lpstr>
      <vt:lpstr>Slayt 46</vt:lpstr>
      <vt:lpstr>Slayt 47</vt:lpstr>
      <vt:lpstr>Slayt 48</vt:lpstr>
      <vt:lpstr>Slayt 49</vt:lpstr>
      <vt:lpstr>Slayt 50</vt:lpstr>
      <vt:lpstr>Slayt 51</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BİRİNCİ SINIF ÖĞRENCİ VELİLERİNE ÖNERİLER</dc:title>
  <dc:creator>Xp</dc:creator>
  <cp:lastModifiedBy>exp</cp:lastModifiedBy>
  <cp:revision>122</cp:revision>
  <dcterms:created xsi:type="dcterms:W3CDTF">2007-09-25T10:47:47Z</dcterms:created>
  <dcterms:modified xsi:type="dcterms:W3CDTF">2019-10-11T09:02:45Z</dcterms:modified>
</cp:coreProperties>
</file>